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93"/>
  </p:notesMasterIdLst>
  <p:sldIdLst>
    <p:sldId id="258" r:id="rId2"/>
    <p:sldId id="362" r:id="rId3"/>
    <p:sldId id="348" r:id="rId4"/>
    <p:sldId id="370" r:id="rId5"/>
    <p:sldId id="363" r:id="rId6"/>
    <p:sldId id="368" r:id="rId7"/>
    <p:sldId id="344" r:id="rId8"/>
    <p:sldId id="365" r:id="rId9"/>
    <p:sldId id="276" r:id="rId10"/>
    <p:sldId id="369" r:id="rId11"/>
    <p:sldId id="275" r:id="rId12"/>
    <p:sldId id="366" r:id="rId13"/>
    <p:sldId id="367" r:id="rId14"/>
    <p:sldId id="347" r:id="rId15"/>
    <p:sldId id="349" r:id="rId16"/>
    <p:sldId id="371" r:id="rId17"/>
    <p:sldId id="372" r:id="rId18"/>
    <p:sldId id="374" r:id="rId19"/>
    <p:sldId id="350" r:id="rId20"/>
    <p:sldId id="375" r:id="rId21"/>
    <p:sldId id="261" r:id="rId22"/>
    <p:sldId id="262" r:id="rId23"/>
    <p:sldId id="263" r:id="rId24"/>
    <p:sldId id="284" r:id="rId25"/>
    <p:sldId id="264" r:id="rId26"/>
    <p:sldId id="281" r:id="rId27"/>
    <p:sldId id="282" r:id="rId28"/>
    <p:sldId id="283" r:id="rId29"/>
    <p:sldId id="265" r:id="rId30"/>
    <p:sldId id="266" r:id="rId31"/>
    <p:sldId id="267" r:id="rId32"/>
    <p:sldId id="268" r:id="rId33"/>
    <p:sldId id="285" r:id="rId34"/>
    <p:sldId id="269" r:id="rId35"/>
    <p:sldId id="313" r:id="rId36"/>
    <p:sldId id="361" r:id="rId37"/>
    <p:sldId id="272" r:id="rId38"/>
    <p:sldId id="277" r:id="rId39"/>
    <p:sldId id="291" r:id="rId40"/>
    <p:sldId id="290" r:id="rId41"/>
    <p:sldId id="278" r:id="rId42"/>
    <p:sldId id="279" r:id="rId43"/>
    <p:sldId id="280" r:id="rId44"/>
    <p:sldId id="378" r:id="rId45"/>
    <p:sldId id="292" r:id="rId46"/>
    <p:sldId id="293" r:id="rId47"/>
    <p:sldId id="377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35" r:id="rId57"/>
    <p:sldId id="336" r:id="rId58"/>
    <p:sldId id="314" r:id="rId59"/>
    <p:sldId id="337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9" r:id="rId74"/>
    <p:sldId id="330" r:id="rId75"/>
    <p:sldId id="331" r:id="rId76"/>
    <p:sldId id="332" r:id="rId77"/>
    <p:sldId id="333" r:id="rId78"/>
    <p:sldId id="334" r:id="rId79"/>
    <p:sldId id="338" r:id="rId80"/>
    <p:sldId id="339" r:id="rId81"/>
    <p:sldId id="340" r:id="rId82"/>
    <p:sldId id="341" r:id="rId83"/>
    <p:sldId id="356" r:id="rId84"/>
    <p:sldId id="357" r:id="rId85"/>
    <p:sldId id="358" r:id="rId86"/>
    <p:sldId id="359" r:id="rId87"/>
    <p:sldId id="360" r:id="rId88"/>
    <p:sldId id="343" r:id="rId89"/>
    <p:sldId id="342" r:id="rId90"/>
    <p:sldId id="328" r:id="rId91"/>
    <p:sldId id="273" r:id="rId9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372" autoAdjust="0"/>
    <p:restoredTop sz="94660"/>
  </p:normalViewPr>
  <p:slideViewPr>
    <p:cSldViewPr>
      <p:cViewPr varScale="1">
        <p:scale>
          <a:sx n="80" d="100"/>
          <a:sy n="80" d="100"/>
        </p:scale>
        <p:origin x="66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C0CFCA-A846-4A61-B37B-75307D122A2A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/>
      <dgm:spPr/>
    </dgm:pt>
    <dgm:pt modelId="{036F37A6-7546-4B56-A15A-324E1105279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Iman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(Faith)</a:t>
          </a: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62A034-4D50-49D4-B0C9-48603151777A}" type="parTrans" cxnId="{19FBBA82-714E-4930-8CDB-ED0B83CC2346}">
      <dgm:prSet/>
      <dgm:spPr/>
    </dgm:pt>
    <dgm:pt modelId="{7242585E-E3C2-4E7E-9D24-7A67DE5FE7D6}" type="sibTrans" cxnId="{19FBBA82-714E-4930-8CDB-ED0B83CC2346}">
      <dgm:prSet/>
      <dgm:spPr/>
    </dgm:pt>
    <dgm:pt modelId="{C44C59BD-8FCD-4BB4-8A46-746233A181E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Allah</a:t>
          </a: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08EC13-E7D8-43A5-863D-60012ED7608B}" type="parTrans" cxnId="{FFA888A6-A7A5-422A-AFFB-5EF1DEC8336E}">
      <dgm:prSet/>
      <dgm:spPr/>
      <dgm:t>
        <a:bodyPr/>
        <a:lstStyle/>
        <a:p>
          <a:endParaRPr lang="en-US"/>
        </a:p>
      </dgm:t>
    </dgm:pt>
    <dgm:pt modelId="{6C97D6CB-6DF8-4232-A103-6276F72F0BFC}" type="sibTrans" cxnId="{FFA888A6-A7A5-422A-AFFB-5EF1DEC8336E}">
      <dgm:prSet/>
      <dgm:spPr/>
    </dgm:pt>
    <dgm:pt modelId="{30FE40BB-646A-4333-A15A-F195CE3BA9E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Malaika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(Angels)</a:t>
          </a: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3EE79D-4E79-45EC-8E55-5AAF9C5D89F9}" type="parTrans" cxnId="{419764E4-0CCA-4532-8802-DFD2EB343856}">
      <dgm:prSet/>
      <dgm:spPr/>
      <dgm:t>
        <a:bodyPr/>
        <a:lstStyle/>
        <a:p>
          <a:endParaRPr lang="en-US"/>
        </a:p>
      </dgm:t>
    </dgm:pt>
    <dgm:pt modelId="{CCE9F1E7-BC9E-4484-BBD8-9B0AEFD98E84}" type="sibTrans" cxnId="{419764E4-0CCA-4532-8802-DFD2EB343856}">
      <dgm:prSet/>
      <dgm:spPr/>
    </dgm:pt>
    <dgm:pt modelId="{3973BDE6-E670-4EB2-AECD-9BE3649E7DC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Kutub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(Books)</a:t>
          </a: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FE1C89-40F2-4719-91F6-75318A7B6D74}" type="parTrans" cxnId="{F877E014-6097-4C31-8717-0115A869F4D7}">
      <dgm:prSet/>
      <dgm:spPr/>
      <dgm:t>
        <a:bodyPr/>
        <a:lstStyle/>
        <a:p>
          <a:endParaRPr lang="en-US"/>
        </a:p>
      </dgm:t>
    </dgm:pt>
    <dgm:pt modelId="{6870D142-C83B-43E7-90E8-9DCB0C24F17F}" type="sibTrans" cxnId="{F877E014-6097-4C31-8717-0115A869F4D7}">
      <dgm:prSet/>
      <dgm:spPr/>
    </dgm:pt>
    <dgm:pt modelId="{9AC94C00-3A09-418E-B05B-695F460A63C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Rusul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(Messengers)</a:t>
          </a: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721611-0785-4076-A33B-D69995F484C8}" type="parTrans" cxnId="{7134185F-C2D6-4080-8B5F-EAD2DE2131C0}">
      <dgm:prSet/>
      <dgm:spPr/>
      <dgm:t>
        <a:bodyPr/>
        <a:lstStyle/>
        <a:p>
          <a:endParaRPr lang="en-US"/>
        </a:p>
      </dgm:t>
    </dgm:pt>
    <dgm:pt modelId="{22CF2B8B-1A11-4EEF-8D37-AE74BDF07952}" type="sibTrans" cxnId="{7134185F-C2D6-4080-8B5F-EAD2DE2131C0}">
      <dgm:prSet/>
      <dgm:spPr/>
    </dgm:pt>
    <dgm:pt modelId="{98697399-E724-4CFE-BB8E-18D6D7EA5C3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Al-Yawm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Al-Akhir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(Last Day)</a:t>
          </a: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48DBB6-A846-4351-86EA-DBA2BA87EB43}" type="parTrans" cxnId="{2C3FC222-DA97-4E11-9DC3-BA9405389451}">
      <dgm:prSet/>
      <dgm:spPr/>
      <dgm:t>
        <a:bodyPr/>
        <a:lstStyle/>
        <a:p>
          <a:endParaRPr lang="en-US"/>
        </a:p>
      </dgm:t>
    </dgm:pt>
    <dgm:pt modelId="{7026C853-1529-465A-805F-81AD6A4412FC}" type="sibTrans" cxnId="{2C3FC222-DA97-4E11-9DC3-BA9405389451}">
      <dgm:prSet/>
      <dgm:spPr/>
    </dgm:pt>
    <dgm:pt modelId="{E705BA4D-CABC-4D1F-A74C-CE7DBC568D7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Qada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&amp; Qadar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(Divine Decree)</a:t>
          </a: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526770-08D3-49C2-86CD-AEE2EF82DAC8}" type="parTrans" cxnId="{8DE6C03F-A5E0-4C3D-96DC-43EAE4B652E7}">
      <dgm:prSet/>
      <dgm:spPr/>
      <dgm:t>
        <a:bodyPr/>
        <a:lstStyle/>
        <a:p>
          <a:endParaRPr lang="en-US"/>
        </a:p>
      </dgm:t>
    </dgm:pt>
    <dgm:pt modelId="{530EFE9A-7B8C-4B0E-BA7B-05C3085434D1}" type="sibTrans" cxnId="{8DE6C03F-A5E0-4C3D-96DC-43EAE4B652E7}">
      <dgm:prSet/>
      <dgm:spPr/>
    </dgm:pt>
    <dgm:pt modelId="{FFE204D9-D86D-4D4A-B217-A36436BAF8C6}" type="pres">
      <dgm:prSet presAssocID="{AEC0CFCA-A846-4A61-B37B-75307D122A2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57828AD-F9B2-4814-BE6A-9ADA17B75370}" type="pres">
      <dgm:prSet presAssocID="{036F37A6-7546-4B56-A15A-324E11052794}" presName="centerShape" presStyleLbl="node0" presStyleIdx="0" presStyleCnt="1"/>
      <dgm:spPr/>
    </dgm:pt>
    <dgm:pt modelId="{7507CB8C-DF3C-449C-94F6-78CC01A2C0D3}" type="pres">
      <dgm:prSet presAssocID="{3108EC13-E7D8-43A5-863D-60012ED7608B}" presName="Name9" presStyleLbl="parChTrans1D2" presStyleIdx="0" presStyleCnt="6"/>
      <dgm:spPr/>
    </dgm:pt>
    <dgm:pt modelId="{2720AB0B-5867-4664-81D9-52FC13AE8E5B}" type="pres">
      <dgm:prSet presAssocID="{3108EC13-E7D8-43A5-863D-60012ED7608B}" presName="connTx" presStyleLbl="parChTrans1D2" presStyleIdx="0" presStyleCnt="6"/>
      <dgm:spPr/>
    </dgm:pt>
    <dgm:pt modelId="{5BFA4D67-7EE2-4943-B1B0-8093E89CC36E}" type="pres">
      <dgm:prSet presAssocID="{C44C59BD-8FCD-4BB4-8A46-746233A181E7}" presName="node" presStyleLbl="node1" presStyleIdx="0" presStyleCnt="6">
        <dgm:presLayoutVars>
          <dgm:bulletEnabled val="1"/>
        </dgm:presLayoutVars>
      </dgm:prSet>
      <dgm:spPr/>
    </dgm:pt>
    <dgm:pt modelId="{D4E9B04B-9112-4C5E-BA39-E7714F094DA0}" type="pres">
      <dgm:prSet presAssocID="{CE3EE79D-4E79-45EC-8E55-5AAF9C5D89F9}" presName="Name9" presStyleLbl="parChTrans1D2" presStyleIdx="1" presStyleCnt="6"/>
      <dgm:spPr/>
    </dgm:pt>
    <dgm:pt modelId="{60DBFA85-3535-4E87-9965-485243571CDC}" type="pres">
      <dgm:prSet presAssocID="{CE3EE79D-4E79-45EC-8E55-5AAF9C5D89F9}" presName="connTx" presStyleLbl="parChTrans1D2" presStyleIdx="1" presStyleCnt="6"/>
      <dgm:spPr/>
    </dgm:pt>
    <dgm:pt modelId="{F30AD344-06D7-4964-82B1-48959764B638}" type="pres">
      <dgm:prSet presAssocID="{30FE40BB-646A-4333-A15A-F195CE3BA9E7}" presName="node" presStyleLbl="node1" presStyleIdx="1" presStyleCnt="6">
        <dgm:presLayoutVars>
          <dgm:bulletEnabled val="1"/>
        </dgm:presLayoutVars>
      </dgm:prSet>
      <dgm:spPr/>
    </dgm:pt>
    <dgm:pt modelId="{65244E74-C648-45F1-AF85-68E54C0B3C21}" type="pres">
      <dgm:prSet presAssocID="{47FE1C89-40F2-4719-91F6-75318A7B6D74}" presName="Name9" presStyleLbl="parChTrans1D2" presStyleIdx="2" presStyleCnt="6"/>
      <dgm:spPr/>
    </dgm:pt>
    <dgm:pt modelId="{057DC6A2-BA06-455F-8A7C-CAB5AE9E5182}" type="pres">
      <dgm:prSet presAssocID="{47FE1C89-40F2-4719-91F6-75318A7B6D74}" presName="connTx" presStyleLbl="parChTrans1D2" presStyleIdx="2" presStyleCnt="6"/>
      <dgm:spPr/>
    </dgm:pt>
    <dgm:pt modelId="{56278247-5136-49F0-BD38-985BC37AA6DB}" type="pres">
      <dgm:prSet presAssocID="{3973BDE6-E670-4EB2-AECD-9BE3649E7DCB}" presName="node" presStyleLbl="node1" presStyleIdx="2" presStyleCnt="6">
        <dgm:presLayoutVars>
          <dgm:bulletEnabled val="1"/>
        </dgm:presLayoutVars>
      </dgm:prSet>
      <dgm:spPr/>
    </dgm:pt>
    <dgm:pt modelId="{78E2B98C-CE55-4697-84F4-0B97721DF942}" type="pres">
      <dgm:prSet presAssocID="{40721611-0785-4076-A33B-D69995F484C8}" presName="Name9" presStyleLbl="parChTrans1D2" presStyleIdx="3" presStyleCnt="6"/>
      <dgm:spPr/>
    </dgm:pt>
    <dgm:pt modelId="{1FB31536-C172-4F0E-9C26-2A4912F5A4E2}" type="pres">
      <dgm:prSet presAssocID="{40721611-0785-4076-A33B-D69995F484C8}" presName="connTx" presStyleLbl="parChTrans1D2" presStyleIdx="3" presStyleCnt="6"/>
      <dgm:spPr/>
    </dgm:pt>
    <dgm:pt modelId="{57F5C07C-32A4-4AE5-A607-88A38339AD7D}" type="pres">
      <dgm:prSet presAssocID="{9AC94C00-3A09-418E-B05B-695F460A63CB}" presName="node" presStyleLbl="node1" presStyleIdx="3" presStyleCnt="6">
        <dgm:presLayoutVars>
          <dgm:bulletEnabled val="1"/>
        </dgm:presLayoutVars>
      </dgm:prSet>
      <dgm:spPr/>
    </dgm:pt>
    <dgm:pt modelId="{4B86AF38-047E-41AD-B07B-36DA34DC1875}" type="pres">
      <dgm:prSet presAssocID="{B348DBB6-A846-4351-86EA-DBA2BA87EB43}" presName="Name9" presStyleLbl="parChTrans1D2" presStyleIdx="4" presStyleCnt="6"/>
      <dgm:spPr/>
    </dgm:pt>
    <dgm:pt modelId="{25A87293-B293-4D5A-9F67-066C9940C0C4}" type="pres">
      <dgm:prSet presAssocID="{B348DBB6-A846-4351-86EA-DBA2BA87EB43}" presName="connTx" presStyleLbl="parChTrans1D2" presStyleIdx="4" presStyleCnt="6"/>
      <dgm:spPr/>
    </dgm:pt>
    <dgm:pt modelId="{231D2665-E653-4773-B6C4-EC1B7969FE30}" type="pres">
      <dgm:prSet presAssocID="{98697399-E724-4CFE-BB8E-18D6D7EA5C31}" presName="node" presStyleLbl="node1" presStyleIdx="4" presStyleCnt="6">
        <dgm:presLayoutVars>
          <dgm:bulletEnabled val="1"/>
        </dgm:presLayoutVars>
      </dgm:prSet>
      <dgm:spPr/>
    </dgm:pt>
    <dgm:pt modelId="{BDA208FE-F6DC-4FF3-A180-EFD829EA3A7C}" type="pres">
      <dgm:prSet presAssocID="{7E526770-08D3-49C2-86CD-AEE2EF82DAC8}" presName="Name9" presStyleLbl="parChTrans1D2" presStyleIdx="5" presStyleCnt="6"/>
      <dgm:spPr/>
    </dgm:pt>
    <dgm:pt modelId="{DD5B2D6D-6775-43D7-90C3-C3AEC9EDF381}" type="pres">
      <dgm:prSet presAssocID="{7E526770-08D3-49C2-86CD-AEE2EF82DAC8}" presName="connTx" presStyleLbl="parChTrans1D2" presStyleIdx="5" presStyleCnt="6"/>
      <dgm:spPr/>
    </dgm:pt>
    <dgm:pt modelId="{94CEF457-CA19-4206-A7E6-3A12EC1C8F8D}" type="pres">
      <dgm:prSet presAssocID="{E705BA4D-CABC-4D1F-A74C-CE7DBC568D75}" presName="node" presStyleLbl="node1" presStyleIdx="5" presStyleCnt="6">
        <dgm:presLayoutVars>
          <dgm:bulletEnabled val="1"/>
        </dgm:presLayoutVars>
      </dgm:prSet>
      <dgm:spPr/>
    </dgm:pt>
  </dgm:ptLst>
  <dgm:cxnLst>
    <dgm:cxn modelId="{F5DD495E-F2F7-49D9-8451-8996652D0FEC}" type="presOf" srcId="{40721611-0785-4076-A33B-D69995F484C8}" destId="{78E2B98C-CE55-4697-84F4-0B97721DF942}" srcOrd="0" destOrd="0" presId="urn:microsoft.com/office/officeart/2005/8/layout/radial1"/>
    <dgm:cxn modelId="{DF09F2D0-F859-4B9C-9DD3-B86924945C2A}" type="presOf" srcId="{3973BDE6-E670-4EB2-AECD-9BE3649E7DCB}" destId="{56278247-5136-49F0-BD38-985BC37AA6DB}" srcOrd="0" destOrd="0" presId="urn:microsoft.com/office/officeart/2005/8/layout/radial1"/>
    <dgm:cxn modelId="{8DE6C03F-A5E0-4C3D-96DC-43EAE4B652E7}" srcId="{036F37A6-7546-4B56-A15A-324E11052794}" destId="{E705BA4D-CABC-4D1F-A74C-CE7DBC568D75}" srcOrd="5" destOrd="0" parTransId="{7E526770-08D3-49C2-86CD-AEE2EF82DAC8}" sibTransId="{530EFE9A-7B8C-4B0E-BA7B-05C3085434D1}"/>
    <dgm:cxn modelId="{0A840D20-183A-4023-B13D-A37FD64AA285}" type="presOf" srcId="{3108EC13-E7D8-43A5-863D-60012ED7608B}" destId="{7507CB8C-DF3C-449C-94F6-78CC01A2C0D3}" srcOrd="0" destOrd="0" presId="urn:microsoft.com/office/officeart/2005/8/layout/radial1"/>
    <dgm:cxn modelId="{9147B283-089E-47E4-A415-E87F2F510AAB}" type="presOf" srcId="{C44C59BD-8FCD-4BB4-8A46-746233A181E7}" destId="{5BFA4D67-7EE2-4943-B1B0-8093E89CC36E}" srcOrd="0" destOrd="0" presId="urn:microsoft.com/office/officeart/2005/8/layout/radial1"/>
    <dgm:cxn modelId="{FFA888A6-A7A5-422A-AFFB-5EF1DEC8336E}" srcId="{036F37A6-7546-4B56-A15A-324E11052794}" destId="{C44C59BD-8FCD-4BB4-8A46-746233A181E7}" srcOrd="0" destOrd="0" parTransId="{3108EC13-E7D8-43A5-863D-60012ED7608B}" sibTransId="{6C97D6CB-6DF8-4232-A103-6276F72F0BFC}"/>
    <dgm:cxn modelId="{419764E4-0CCA-4532-8802-DFD2EB343856}" srcId="{036F37A6-7546-4B56-A15A-324E11052794}" destId="{30FE40BB-646A-4333-A15A-F195CE3BA9E7}" srcOrd="1" destOrd="0" parTransId="{CE3EE79D-4E79-45EC-8E55-5AAF9C5D89F9}" sibTransId="{CCE9F1E7-BC9E-4484-BBD8-9B0AEFD98E84}"/>
    <dgm:cxn modelId="{97C94722-AD8D-48EB-999C-ECE72095BB5D}" type="presOf" srcId="{7E526770-08D3-49C2-86CD-AEE2EF82DAC8}" destId="{BDA208FE-F6DC-4FF3-A180-EFD829EA3A7C}" srcOrd="0" destOrd="0" presId="urn:microsoft.com/office/officeart/2005/8/layout/radial1"/>
    <dgm:cxn modelId="{7134185F-C2D6-4080-8B5F-EAD2DE2131C0}" srcId="{036F37A6-7546-4B56-A15A-324E11052794}" destId="{9AC94C00-3A09-418E-B05B-695F460A63CB}" srcOrd="3" destOrd="0" parTransId="{40721611-0785-4076-A33B-D69995F484C8}" sibTransId="{22CF2B8B-1A11-4EEF-8D37-AE74BDF07952}"/>
    <dgm:cxn modelId="{CAF2BB3F-6E2E-42AB-AF73-EDE27BB0BE40}" type="presOf" srcId="{036F37A6-7546-4B56-A15A-324E11052794}" destId="{957828AD-F9B2-4814-BE6A-9ADA17B75370}" srcOrd="0" destOrd="0" presId="urn:microsoft.com/office/officeart/2005/8/layout/radial1"/>
    <dgm:cxn modelId="{60500339-A483-4D0A-A5BD-7DBA07D4AB53}" type="presOf" srcId="{E705BA4D-CABC-4D1F-A74C-CE7DBC568D75}" destId="{94CEF457-CA19-4206-A7E6-3A12EC1C8F8D}" srcOrd="0" destOrd="0" presId="urn:microsoft.com/office/officeart/2005/8/layout/radial1"/>
    <dgm:cxn modelId="{DA301077-022D-4D36-84D1-7EAEB21DB7A1}" type="presOf" srcId="{B348DBB6-A846-4351-86EA-DBA2BA87EB43}" destId="{4B86AF38-047E-41AD-B07B-36DA34DC1875}" srcOrd="0" destOrd="0" presId="urn:microsoft.com/office/officeart/2005/8/layout/radial1"/>
    <dgm:cxn modelId="{19FBBA82-714E-4930-8CDB-ED0B83CC2346}" srcId="{AEC0CFCA-A846-4A61-B37B-75307D122A2A}" destId="{036F37A6-7546-4B56-A15A-324E11052794}" srcOrd="0" destOrd="0" parTransId="{DC62A034-4D50-49D4-B0C9-48603151777A}" sibTransId="{7242585E-E3C2-4E7E-9D24-7A67DE5FE7D6}"/>
    <dgm:cxn modelId="{F9B78DD4-1EEE-450F-B8BB-BF62C19471F1}" type="presOf" srcId="{30FE40BB-646A-4333-A15A-F195CE3BA9E7}" destId="{F30AD344-06D7-4964-82B1-48959764B638}" srcOrd="0" destOrd="0" presId="urn:microsoft.com/office/officeart/2005/8/layout/radial1"/>
    <dgm:cxn modelId="{DC234D79-36C8-4E77-B94B-04B5261D18AD}" type="presOf" srcId="{98697399-E724-4CFE-BB8E-18D6D7EA5C31}" destId="{231D2665-E653-4773-B6C4-EC1B7969FE30}" srcOrd="0" destOrd="0" presId="urn:microsoft.com/office/officeart/2005/8/layout/radial1"/>
    <dgm:cxn modelId="{F877E014-6097-4C31-8717-0115A869F4D7}" srcId="{036F37A6-7546-4B56-A15A-324E11052794}" destId="{3973BDE6-E670-4EB2-AECD-9BE3649E7DCB}" srcOrd="2" destOrd="0" parTransId="{47FE1C89-40F2-4719-91F6-75318A7B6D74}" sibTransId="{6870D142-C83B-43E7-90E8-9DCB0C24F17F}"/>
    <dgm:cxn modelId="{2C3FC222-DA97-4E11-9DC3-BA9405389451}" srcId="{036F37A6-7546-4B56-A15A-324E11052794}" destId="{98697399-E724-4CFE-BB8E-18D6D7EA5C31}" srcOrd="4" destOrd="0" parTransId="{B348DBB6-A846-4351-86EA-DBA2BA87EB43}" sibTransId="{7026C853-1529-465A-805F-81AD6A4412FC}"/>
    <dgm:cxn modelId="{F6DA9AE0-9B5E-469D-A766-DDB4052BF429}" type="presOf" srcId="{CE3EE79D-4E79-45EC-8E55-5AAF9C5D89F9}" destId="{D4E9B04B-9112-4C5E-BA39-E7714F094DA0}" srcOrd="0" destOrd="0" presId="urn:microsoft.com/office/officeart/2005/8/layout/radial1"/>
    <dgm:cxn modelId="{E247A73C-6F01-4A89-9364-902FEF311219}" type="presOf" srcId="{40721611-0785-4076-A33B-D69995F484C8}" destId="{1FB31536-C172-4F0E-9C26-2A4912F5A4E2}" srcOrd="1" destOrd="0" presId="urn:microsoft.com/office/officeart/2005/8/layout/radial1"/>
    <dgm:cxn modelId="{6D781582-63CF-415A-95EA-6D7C560587D6}" type="presOf" srcId="{3108EC13-E7D8-43A5-863D-60012ED7608B}" destId="{2720AB0B-5867-4664-81D9-52FC13AE8E5B}" srcOrd="1" destOrd="0" presId="urn:microsoft.com/office/officeart/2005/8/layout/radial1"/>
    <dgm:cxn modelId="{E0364D39-E03D-48C0-94B1-8150FC1FE028}" type="presOf" srcId="{9AC94C00-3A09-418E-B05B-695F460A63CB}" destId="{57F5C07C-32A4-4AE5-A607-88A38339AD7D}" srcOrd="0" destOrd="0" presId="urn:microsoft.com/office/officeart/2005/8/layout/radial1"/>
    <dgm:cxn modelId="{5BBC355E-C8F0-45EA-8F3D-DEF8B4C7A6E8}" type="presOf" srcId="{47FE1C89-40F2-4719-91F6-75318A7B6D74}" destId="{65244E74-C648-45F1-AF85-68E54C0B3C21}" srcOrd="0" destOrd="0" presId="urn:microsoft.com/office/officeart/2005/8/layout/radial1"/>
    <dgm:cxn modelId="{2BA953E4-0562-41A7-B4FD-9B564A4245A2}" type="presOf" srcId="{7E526770-08D3-49C2-86CD-AEE2EF82DAC8}" destId="{DD5B2D6D-6775-43D7-90C3-C3AEC9EDF381}" srcOrd="1" destOrd="0" presId="urn:microsoft.com/office/officeart/2005/8/layout/radial1"/>
    <dgm:cxn modelId="{4A3E0BD9-EDF3-4AFA-9AC3-CA829CF23C60}" type="presOf" srcId="{47FE1C89-40F2-4719-91F6-75318A7B6D74}" destId="{057DC6A2-BA06-455F-8A7C-CAB5AE9E5182}" srcOrd="1" destOrd="0" presId="urn:microsoft.com/office/officeart/2005/8/layout/radial1"/>
    <dgm:cxn modelId="{7894880A-CC89-4B71-8705-EC98C31E6D8A}" type="presOf" srcId="{AEC0CFCA-A846-4A61-B37B-75307D122A2A}" destId="{FFE204D9-D86D-4D4A-B217-A36436BAF8C6}" srcOrd="0" destOrd="0" presId="urn:microsoft.com/office/officeart/2005/8/layout/radial1"/>
    <dgm:cxn modelId="{624AFA5F-3AE1-46E9-B20E-7CF34DDD1D2F}" type="presOf" srcId="{CE3EE79D-4E79-45EC-8E55-5AAF9C5D89F9}" destId="{60DBFA85-3535-4E87-9965-485243571CDC}" srcOrd="1" destOrd="0" presId="urn:microsoft.com/office/officeart/2005/8/layout/radial1"/>
    <dgm:cxn modelId="{DC66AB1C-44CB-4B22-B5DB-D736AB25F12C}" type="presOf" srcId="{B348DBB6-A846-4351-86EA-DBA2BA87EB43}" destId="{25A87293-B293-4D5A-9F67-066C9940C0C4}" srcOrd="1" destOrd="0" presId="urn:microsoft.com/office/officeart/2005/8/layout/radial1"/>
    <dgm:cxn modelId="{D992C9ED-8FA8-4A18-B968-E3A06ECB9219}" type="presParOf" srcId="{FFE204D9-D86D-4D4A-B217-A36436BAF8C6}" destId="{957828AD-F9B2-4814-BE6A-9ADA17B75370}" srcOrd="0" destOrd="0" presId="urn:microsoft.com/office/officeart/2005/8/layout/radial1"/>
    <dgm:cxn modelId="{EA3EF89C-71B9-4129-9502-1465EE1293A1}" type="presParOf" srcId="{FFE204D9-D86D-4D4A-B217-A36436BAF8C6}" destId="{7507CB8C-DF3C-449C-94F6-78CC01A2C0D3}" srcOrd="1" destOrd="0" presId="urn:microsoft.com/office/officeart/2005/8/layout/radial1"/>
    <dgm:cxn modelId="{7AC46816-3389-4358-9DE9-644B3544C2EC}" type="presParOf" srcId="{7507CB8C-DF3C-449C-94F6-78CC01A2C0D3}" destId="{2720AB0B-5867-4664-81D9-52FC13AE8E5B}" srcOrd="0" destOrd="0" presId="urn:microsoft.com/office/officeart/2005/8/layout/radial1"/>
    <dgm:cxn modelId="{E1760AED-B2CA-401C-B178-B761E633B6D3}" type="presParOf" srcId="{FFE204D9-D86D-4D4A-B217-A36436BAF8C6}" destId="{5BFA4D67-7EE2-4943-B1B0-8093E89CC36E}" srcOrd="2" destOrd="0" presId="urn:microsoft.com/office/officeart/2005/8/layout/radial1"/>
    <dgm:cxn modelId="{BF62D57C-138E-4B03-B7A3-692A2484C185}" type="presParOf" srcId="{FFE204D9-D86D-4D4A-B217-A36436BAF8C6}" destId="{D4E9B04B-9112-4C5E-BA39-E7714F094DA0}" srcOrd="3" destOrd="0" presId="urn:microsoft.com/office/officeart/2005/8/layout/radial1"/>
    <dgm:cxn modelId="{66FFAB47-9B2D-4AB4-9458-D80518E62F01}" type="presParOf" srcId="{D4E9B04B-9112-4C5E-BA39-E7714F094DA0}" destId="{60DBFA85-3535-4E87-9965-485243571CDC}" srcOrd="0" destOrd="0" presId="urn:microsoft.com/office/officeart/2005/8/layout/radial1"/>
    <dgm:cxn modelId="{814C5135-C765-4092-9772-58379C82BBBF}" type="presParOf" srcId="{FFE204D9-D86D-4D4A-B217-A36436BAF8C6}" destId="{F30AD344-06D7-4964-82B1-48959764B638}" srcOrd="4" destOrd="0" presId="urn:microsoft.com/office/officeart/2005/8/layout/radial1"/>
    <dgm:cxn modelId="{B329ECF9-72BB-4958-A0B6-5BC51529AC97}" type="presParOf" srcId="{FFE204D9-D86D-4D4A-B217-A36436BAF8C6}" destId="{65244E74-C648-45F1-AF85-68E54C0B3C21}" srcOrd="5" destOrd="0" presId="urn:microsoft.com/office/officeart/2005/8/layout/radial1"/>
    <dgm:cxn modelId="{2BA36E33-6577-48A7-B5A3-D2FD19AAD5F3}" type="presParOf" srcId="{65244E74-C648-45F1-AF85-68E54C0B3C21}" destId="{057DC6A2-BA06-455F-8A7C-CAB5AE9E5182}" srcOrd="0" destOrd="0" presId="urn:microsoft.com/office/officeart/2005/8/layout/radial1"/>
    <dgm:cxn modelId="{D57C32A4-BE43-48B2-8429-2F25E8329EFE}" type="presParOf" srcId="{FFE204D9-D86D-4D4A-B217-A36436BAF8C6}" destId="{56278247-5136-49F0-BD38-985BC37AA6DB}" srcOrd="6" destOrd="0" presId="urn:microsoft.com/office/officeart/2005/8/layout/radial1"/>
    <dgm:cxn modelId="{09E51820-9F7B-488A-AAC7-871E76D1CA54}" type="presParOf" srcId="{FFE204D9-D86D-4D4A-B217-A36436BAF8C6}" destId="{78E2B98C-CE55-4697-84F4-0B97721DF942}" srcOrd="7" destOrd="0" presId="urn:microsoft.com/office/officeart/2005/8/layout/radial1"/>
    <dgm:cxn modelId="{16148655-7A7A-4813-94B4-4977600D32D1}" type="presParOf" srcId="{78E2B98C-CE55-4697-84F4-0B97721DF942}" destId="{1FB31536-C172-4F0E-9C26-2A4912F5A4E2}" srcOrd="0" destOrd="0" presId="urn:microsoft.com/office/officeart/2005/8/layout/radial1"/>
    <dgm:cxn modelId="{2A2B2D31-19C8-43B6-89B9-0A015B27990F}" type="presParOf" srcId="{FFE204D9-D86D-4D4A-B217-A36436BAF8C6}" destId="{57F5C07C-32A4-4AE5-A607-88A38339AD7D}" srcOrd="8" destOrd="0" presId="urn:microsoft.com/office/officeart/2005/8/layout/radial1"/>
    <dgm:cxn modelId="{385CD2AA-49F9-4D6A-BDA8-B5CBDB3037C5}" type="presParOf" srcId="{FFE204D9-D86D-4D4A-B217-A36436BAF8C6}" destId="{4B86AF38-047E-41AD-B07B-36DA34DC1875}" srcOrd="9" destOrd="0" presId="urn:microsoft.com/office/officeart/2005/8/layout/radial1"/>
    <dgm:cxn modelId="{8FF43C5B-4AAC-476E-A33D-4967F40CF324}" type="presParOf" srcId="{4B86AF38-047E-41AD-B07B-36DA34DC1875}" destId="{25A87293-B293-4D5A-9F67-066C9940C0C4}" srcOrd="0" destOrd="0" presId="urn:microsoft.com/office/officeart/2005/8/layout/radial1"/>
    <dgm:cxn modelId="{06BE7C19-6467-427E-B46D-D4EED2938DB1}" type="presParOf" srcId="{FFE204D9-D86D-4D4A-B217-A36436BAF8C6}" destId="{231D2665-E653-4773-B6C4-EC1B7969FE30}" srcOrd="10" destOrd="0" presId="urn:microsoft.com/office/officeart/2005/8/layout/radial1"/>
    <dgm:cxn modelId="{617E7BF5-4213-467F-A7E0-FE03B9339F0F}" type="presParOf" srcId="{FFE204D9-D86D-4D4A-B217-A36436BAF8C6}" destId="{BDA208FE-F6DC-4FF3-A180-EFD829EA3A7C}" srcOrd="11" destOrd="0" presId="urn:microsoft.com/office/officeart/2005/8/layout/radial1"/>
    <dgm:cxn modelId="{4A370B55-4118-434A-8AA4-0299A0CAEE61}" type="presParOf" srcId="{BDA208FE-F6DC-4FF3-A180-EFD829EA3A7C}" destId="{DD5B2D6D-6775-43D7-90C3-C3AEC9EDF381}" srcOrd="0" destOrd="0" presId="urn:microsoft.com/office/officeart/2005/8/layout/radial1"/>
    <dgm:cxn modelId="{7E82DBDD-D641-4A13-BFD5-2E9406111128}" type="presParOf" srcId="{FFE204D9-D86D-4D4A-B217-A36436BAF8C6}" destId="{94CEF457-CA19-4206-A7E6-3A12EC1C8F8D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E50A3D-6768-4CD7-BD67-450F1E17020D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/>
      <dgm:spPr/>
    </dgm:pt>
    <dgm:pt modelId="{B6C27D23-3DD7-4E81-A706-0810FE9940B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Islam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(Practice)</a:t>
          </a: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9B3FC1-CA77-4B32-9190-ADD69C22E8A7}" type="parTrans" cxnId="{08B95536-1D4B-409C-A28B-E0DC6B9B7C81}">
      <dgm:prSet/>
      <dgm:spPr/>
    </dgm:pt>
    <dgm:pt modelId="{72836C62-9F6F-4921-A2EF-75AB92E09591}" type="sibTrans" cxnId="{08B95536-1D4B-409C-A28B-E0DC6B9B7C81}">
      <dgm:prSet/>
      <dgm:spPr/>
    </dgm:pt>
    <dgm:pt modelId="{5EF5DAA6-DED7-42AB-A227-0185ADA13DD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Shahadah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(Testimony)</a:t>
          </a: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D08947-9201-4627-B82D-102722F30FEA}" type="parTrans" cxnId="{0351C480-9791-464C-A8CB-C498B67AF13B}">
      <dgm:prSet/>
      <dgm:spPr/>
      <dgm:t>
        <a:bodyPr/>
        <a:lstStyle/>
        <a:p>
          <a:endParaRPr lang="en-US"/>
        </a:p>
      </dgm:t>
    </dgm:pt>
    <dgm:pt modelId="{6AAA7538-C520-409E-BCC3-902B16E92C8D}" type="sibTrans" cxnId="{0351C480-9791-464C-A8CB-C498B67AF13B}">
      <dgm:prSet/>
      <dgm:spPr/>
    </dgm:pt>
    <dgm:pt modelId="{F525ECB6-43C2-4739-9418-68C3A35131F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Salah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(Prayer)</a:t>
          </a: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4D5B46-2FA6-4E38-B71A-7F1FC41D57DC}" type="parTrans" cxnId="{B059A5B4-649B-44A4-A808-FB5839299A57}">
      <dgm:prSet/>
      <dgm:spPr/>
      <dgm:t>
        <a:bodyPr/>
        <a:lstStyle/>
        <a:p>
          <a:endParaRPr lang="en-US"/>
        </a:p>
      </dgm:t>
    </dgm:pt>
    <dgm:pt modelId="{FE13BC45-76BE-495F-97EC-2BB1EF0C3A9F}" type="sibTrans" cxnId="{B059A5B4-649B-44A4-A808-FB5839299A57}">
      <dgm:prSet/>
      <dgm:spPr/>
    </dgm:pt>
    <dgm:pt modelId="{96D44B4D-7325-45E2-BA02-21067F1F0DF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Zakah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(Charity-Tax)</a:t>
          </a: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AC4185-943C-4A44-BDA5-DAEA48353A22}" type="parTrans" cxnId="{11142426-CD3D-425E-9317-24E2D1F736D6}">
      <dgm:prSet/>
      <dgm:spPr/>
      <dgm:t>
        <a:bodyPr/>
        <a:lstStyle/>
        <a:p>
          <a:endParaRPr lang="en-US"/>
        </a:p>
      </dgm:t>
    </dgm:pt>
    <dgm:pt modelId="{B90C3D80-E561-4243-967D-A06EB72A1DC8}" type="sibTrans" cxnId="{11142426-CD3D-425E-9317-24E2D1F736D6}">
      <dgm:prSet/>
      <dgm:spPr/>
    </dgm:pt>
    <dgm:pt modelId="{5F860C4D-863C-494F-B212-9643D5F6B5E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Sawm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(Fasting)</a:t>
          </a: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034625-951A-4390-9DDF-CD91C3B78C67}" type="parTrans" cxnId="{BE43A06B-C5AB-4837-9377-A6752C623736}">
      <dgm:prSet/>
      <dgm:spPr/>
      <dgm:t>
        <a:bodyPr/>
        <a:lstStyle/>
        <a:p>
          <a:endParaRPr lang="en-US"/>
        </a:p>
      </dgm:t>
    </dgm:pt>
    <dgm:pt modelId="{1D95640E-0527-4BC9-BD72-09A34AC22B79}" type="sibTrans" cxnId="{BE43A06B-C5AB-4837-9377-A6752C623736}">
      <dgm:prSet/>
      <dgm:spPr/>
    </dgm:pt>
    <dgm:pt modelId="{17B23D8E-D666-4023-9AB7-28E9D58291C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Hajj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(Pilgrimmage)</a:t>
          </a: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638900-5228-4F5C-909B-D852CF188807}" type="parTrans" cxnId="{6CC9F668-EDC6-4C0F-BC66-90B757640013}">
      <dgm:prSet/>
      <dgm:spPr/>
      <dgm:t>
        <a:bodyPr/>
        <a:lstStyle/>
        <a:p>
          <a:endParaRPr lang="en-US"/>
        </a:p>
      </dgm:t>
    </dgm:pt>
    <dgm:pt modelId="{97AA551F-9840-4743-8BD7-94F3D1D5D8FB}" type="sibTrans" cxnId="{6CC9F668-EDC6-4C0F-BC66-90B757640013}">
      <dgm:prSet/>
      <dgm:spPr/>
    </dgm:pt>
    <dgm:pt modelId="{C4DBFCCE-ABDB-47C9-B33B-D68A69B817BF}" type="pres">
      <dgm:prSet presAssocID="{E7E50A3D-6768-4CD7-BD67-450F1E17020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0A4346D-6BD4-410B-AD0B-C1383B877A4A}" type="pres">
      <dgm:prSet presAssocID="{B6C27D23-3DD7-4E81-A706-0810FE9940BF}" presName="centerShape" presStyleLbl="node0" presStyleIdx="0" presStyleCnt="1"/>
      <dgm:spPr/>
    </dgm:pt>
    <dgm:pt modelId="{308D05C1-AA76-4C41-97DC-8773FB3B9352}" type="pres">
      <dgm:prSet presAssocID="{96D08947-9201-4627-B82D-102722F30FEA}" presName="Name9" presStyleLbl="parChTrans1D2" presStyleIdx="0" presStyleCnt="5"/>
      <dgm:spPr/>
    </dgm:pt>
    <dgm:pt modelId="{D0E1662D-7A93-43C6-9E35-0D88D61255EC}" type="pres">
      <dgm:prSet presAssocID="{96D08947-9201-4627-B82D-102722F30FEA}" presName="connTx" presStyleLbl="parChTrans1D2" presStyleIdx="0" presStyleCnt="5"/>
      <dgm:spPr/>
    </dgm:pt>
    <dgm:pt modelId="{1715E85D-D04F-4BDD-8E6E-E1538F14278B}" type="pres">
      <dgm:prSet presAssocID="{5EF5DAA6-DED7-42AB-A227-0185ADA13DD9}" presName="node" presStyleLbl="node1" presStyleIdx="0" presStyleCnt="5">
        <dgm:presLayoutVars>
          <dgm:bulletEnabled val="1"/>
        </dgm:presLayoutVars>
      </dgm:prSet>
      <dgm:spPr/>
    </dgm:pt>
    <dgm:pt modelId="{C0E7FE6E-2B58-4BDB-94E5-D2C3F633F052}" type="pres">
      <dgm:prSet presAssocID="{D54D5B46-2FA6-4E38-B71A-7F1FC41D57DC}" presName="Name9" presStyleLbl="parChTrans1D2" presStyleIdx="1" presStyleCnt="5"/>
      <dgm:spPr/>
    </dgm:pt>
    <dgm:pt modelId="{ECCE7A31-129E-42BF-8E1F-135C760672B7}" type="pres">
      <dgm:prSet presAssocID="{D54D5B46-2FA6-4E38-B71A-7F1FC41D57DC}" presName="connTx" presStyleLbl="parChTrans1D2" presStyleIdx="1" presStyleCnt="5"/>
      <dgm:spPr/>
    </dgm:pt>
    <dgm:pt modelId="{35684FDD-F8B8-4400-A817-5F1C57849658}" type="pres">
      <dgm:prSet presAssocID="{F525ECB6-43C2-4739-9418-68C3A35131F6}" presName="node" presStyleLbl="node1" presStyleIdx="1" presStyleCnt="5">
        <dgm:presLayoutVars>
          <dgm:bulletEnabled val="1"/>
        </dgm:presLayoutVars>
      </dgm:prSet>
      <dgm:spPr/>
    </dgm:pt>
    <dgm:pt modelId="{FF7AB40E-EAF1-4BD3-95F9-DC914B909856}" type="pres">
      <dgm:prSet presAssocID="{E2AC4185-943C-4A44-BDA5-DAEA48353A22}" presName="Name9" presStyleLbl="parChTrans1D2" presStyleIdx="2" presStyleCnt="5"/>
      <dgm:spPr/>
    </dgm:pt>
    <dgm:pt modelId="{4ED83954-53FC-46AD-8717-E84F72DEACE7}" type="pres">
      <dgm:prSet presAssocID="{E2AC4185-943C-4A44-BDA5-DAEA48353A22}" presName="connTx" presStyleLbl="parChTrans1D2" presStyleIdx="2" presStyleCnt="5"/>
      <dgm:spPr/>
    </dgm:pt>
    <dgm:pt modelId="{E3607496-5CE1-4986-BA40-2C8B9E3A8326}" type="pres">
      <dgm:prSet presAssocID="{96D44B4D-7325-45E2-BA02-21067F1F0DF8}" presName="node" presStyleLbl="node1" presStyleIdx="2" presStyleCnt="5">
        <dgm:presLayoutVars>
          <dgm:bulletEnabled val="1"/>
        </dgm:presLayoutVars>
      </dgm:prSet>
      <dgm:spPr/>
    </dgm:pt>
    <dgm:pt modelId="{23FAFDBB-7A5B-4240-B483-D995D12DD044}" type="pres">
      <dgm:prSet presAssocID="{54034625-951A-4390-9DDF-CD91C3B78C67}" presName="Name9" presStyleLbl="parChTrans1D2" presStyleIdx="3" presStyleCnt="5"/>
      <dgm:spPr/>
    </dgm:pt>
    <dgm:pt modelId="{A1762B8D-3D3D-43E2-8778-A8F77DF95541}" type="pres">
      <dgm:prSet presAssocID="{54034625-951A-4390-9DDF-CD91C3B78C67}" presName="connTx" presStyleLbl="parChTrans1D2" presStyleIdx="3" presStyleCnt="5"/>
      <dgm:spPr/>
    </dgm:pt>
    <dgm:pt modelId="{332E9B83-FC06-497B-A0F3-AE5BD537079D}" type="pres">
      <dgm:prSet presAssocID="{5F860C4D-863C-494F-B212-9643D5F6B5E0}" presName="node" presStyleLbl="node1" presStyleIdx="3" presStyleCnt="5">
        <dgm:presLayoutVars>
          <dgm:bulletEnabled val="1"/>
        </dgm:presLayoutVars>
      </dgm:prSet>
      <dgm:spPr/>
    </dgm:pt>
    <dgm:pt modelId="{BCA6711D-8509-43F1-A13B-41AD01E6500A}" type="pres">
      <dgm:prSet presAssocID="{8E638900-5228-4F5C-909B-D852CF188807}" presName="Name9" presStyleLbl="parChTrans1D2" presStyleIdx="4" presStyleCnt="5"/>
      <dgm:spPr/>
    </dgm:pt>
    <dgm:pt modelId="{8DD34E58-1A88-45D7-9DDF-8227D7034A22}" type="pres">
      <dgm:prSet presAssocID="{8E638900-5228-4F5C-909B-D852CF188807}" presName="connTx" presStyleLbl="parChTrans1D2" presStyleIdx="4" presStyleCnt="5"/>
      <dgm:spPr/>
    </dgm:pt>
    <dgm:pt modelId="{3D51EB5A-0D48-45A0-9522-6DE5AE8E3F8F}" type="pres">
      <dgm:prSet presAssocID="{17B23D8E-D666-4023-9AB7-28E9D58291C2}" presName="node" presStyleLbl="node1" presStyleIdx="4" presStyleCnt="5">
        <dgm:presLayoutVars>
          <dgm:bulletEnabled val="1"/>
        </dgm:presLayoutVars>
      </dgm:prSet>
      <dgm:spPr/>
    </dgm:pt>
  </dgm:ptLst>
  <dgm:cxnLst>
    <dgm:cxn modelId="{08B95536-1D4B-409C-A28B-E0DC6B9B7C81}" srcId="{E7E50A3D-6768-4CD7-BD67-450F1E17020D}" destId="{B6C27D23-3DD7-4E81-A706-0810FE9940BF}" srcOrd="0" destOrd="0" parTransId="{A99B3FC1-CA77-4B32-9190-ADD69C22E8A7}" sibTransId="{72836C62-9F6F-4921-A2EF-75AB92E09591}"/>
    <dgm:cxn modelId="{B059A5B4-649B-44A4-A808-FB5839299A57}" srcId="{B6C27D23-3DD7-4E81-A706-0810FE9940BF}" destId="{F525ECB6-43C2-4739-9418-68C3A35131F6}" srcOrd="1" destOrd="0" parTransId="{D54D5B46-2FA6-4E38-B71A-7F1FC41D57DC}" sibTransId="{FE13BC45-76BE-495F-97EC-2BB1EF0C3A9F}"/>
    <dgm:cxn modelId="{20FD5E25-F048-44B1-A569-FA82C4EF611E}" type="presOf" srcId="{E2AC4185-943C-4A44-BDA5-DAEA48353A22}" destId="{FF7AB40E-EAF1-4BD3-95F9-DC914B909856}" srcOrd="0" destOrd="0" presId="urn:microsoft.com/office/officeart/2005/8/layout/radial1"/>
    <dgm:cxn modelId="{A3ADDA6E-831A-4B7B-9203-950E8FEB3C93}" type="presOf" srcId="{96D08947-9201-4627-B82D-102722F30FEA}" destId="{308D05C1-AA76-4C41-97DC-8773FB3B9352}" srcOrd="0" destOrd="0" presId="urn:microsoft.com/office/officeart/2005/8/layout/radial1"/>
    <dgm:cxn modelId="{ADC9434F-1818-4E6E-AAF5-D9C58F3B1F46}" type="presOf" srcId="{96D08947-9201-4627-B82D-102722F30FEA}" destId="{D0E1662D-7A93-43C6-9E35-0D88D61255EC}" srcOrd="1" destOrd="0" presId="urn:microsoft.com/office/officeart/2005/8/layout/radial1"/>
    <dgm:cxn modelId="{6D21530D-85F9-4B1C-B7E5-E78B8E21BA08}" type="presOf" srcId="{B6C27D23-3DD7-4E81-A706-0810FE9940BF}" destId="{50A4346D-6BD4-410B-AD0B-C1383B877A4A}" srcOrd="0" destOrd="0" presId="urn:microsoft.com/office/officeart/2005/8/layout/radial1"/>
    <dgm:cxn modelId="{6A29E0F1-3F20-4BFD-8EF2-0A2D1A147890}" type="presOf" srcId="{54034625-951A-4390-9DDF-CD91C3B78C67}" destId="{A1762B8D-3D3D-43E2-8778-A8F77DF95541}" srcOrd="1" destOrd="0" presId="urn:microsoft.com/office/officeart/2005/8/layout/radial1"/>
    <dgm:cxn modelId="{234C7A6B-2C26-4307-A21B-6B3495FC11C9}" type="presOf" srcId="{54034625-951A-4390-9DDF-CD91C3B78C67}" destId="{23FAFDBB-7A5B-4240-B483-D995D12DD044}" srcOrd="0" destOrd="0" presId="urn:microsoft.com/office/officeart/2005/8/layout/radial1"/>
    <dgm:cxn modelId="{5EB6C8B7-E7E8-498D-BDB4-152970650D4E}" type="presOf" srcId="{F525ECB6-43C2-4739-9418-68C3A35131F6}" destId="{35684FDD-F8B8-4400-A817-5F1C57849658}" srcOrd="0" destOrd="0" presId="urn:microsoft.com/office/officeart/2005/8/layout/radial1"/>
    <dgm:cxn modelId="{BD4A961E-EEE9-47F0-AE07-D9CA5CEE79EF}" type="presOf" srcId="{E2AC4185-943C-4A44-BDA5-DAEA48353A22}" destId="{4ED83954-53FC-46AD-8717-E84F72DEACE7}" srcOrd="1" destOrd="0" presId="urn:microsoft.com/office/officeart/2005/8/layout/radial1"/>
    <dgm:cxn modelId="{5E04FFBF-8B1B-49DB-97A4-F16806D10D5E}" type="presOf" srcId="{D54D5B46-2FA6-4E38-B71A-7F1FC41D57DC}" destId="{C0E7FE6E-2B58-4BDB-94E5-D2C3F633F052}" srcOrd="0" destOrd="0" presId="urn:microsoft.com/office/officeart/2005/8/layout/radial1"/>
    <dgm:cxn modelId="{70E74CEA-CAAF-4981-BFE6-993352E90B45}" type="presOf" srcId="{8E638900-5228-4F5C-909B-D852CF188807}" destId="{BCA6711D-8509-43F1-A13B-41AD01E6500A}" srcOrd="0" destOrd="0" presId="urn:microsoft.com/office/officeart/2005/8/layout/radial1"/>
    <dgm:cxn modelId="{E7A54797-6E06-4BB3-B8C6-C8860B5A3811}" type="presOf" srcId="{5EF5DAA6-DED7-42AB-A227-0185ADA13DD9}" destId="{1715E85D-D04F-4BDD-8E6E-E1538F14278B}" srcOrd="0" destOrd="0" presId="urn:microsoft.com/office/officeart/2005/8/layout/radial1"/>
    <dgm:cxn modelId="{6CC9F668-EDC6-4C0F-BC66-90B757640013}" srcId="{B6C27D23-3DD7-4E81-A706-0810FE9940BF}" destId="{17B23D8E-D666-4023-9AB7-28E9D58291C2}" srcOrd="4" destOrd="0" parTransId="{8E638900-5228-4F5C-909B-D852CF188807}" sibTransId="{97AA551F-9840-4743-8BD7-94F3D1D5D8FB}"/>
    <dgm:cxn modelId="{FCA81BDC-8B89-4B9D-9FEA-E7F4B7ACF933}" type="presOf" srcId="{D54D5B46-2FA6-4E38-B71A-7F1FC41D57DC}" destId="{ECCE7A31-129E-42BF-8E1F-135C760672B7}" srcOrd="1" destOrd="0" presId="urn:microsoft.com/office/officeart/2005/8/layout/radial1"/>
    <dgm:cxn modelId="{0F782123-55EA-41F0-BA60-7AAAEA48BA44}" type="presOf" srcId="{17B23D8E-D666-4023-9AB7-28E9D58291C2}" destId="{3D51EB5A-0D48-45A0-9522-6DE5AE8E3F8F}" srcOrd="0" destOrd="0" presId="urn:microsoft.com/office/officeart/2005/8/layout/radial1"/>
    <dgm:cxn modelId="{93C3A84C-39A3-4277-B68A-D8A4F3F41940}" type="presOf" srcId="{8E638900-5228-4F5C-909B-D852CF188807}" destId="{8DD34E58-1A88-45D7-9DDF-8227D7034A22}" srcOrd="1" destOrd="0" presId="urn:microsoft.com/office/officeart/2005/8/layout/radial1"/>
    <dgm:cxn modelId="{A4A3D8DE-9EC3-4DD8-A0DE-5386114E8AA1}" type="presOf" srcId="{96D44B4D-7325-45E2-BA02-21067F1F0DF8}" destId="{E3607496-5CE1-4986-BA40-2C8B9E3A8326}" srcOrd="0" destOrd="0" presId="urn:microsoft.com/office/officeart/2005/8/layout/radial1"/>
    <dgm:cxn modelId="{0351C480-9791-464C-A8CB-C498B67AF13B}" srcId="{B6C27D23-3DD7-4E81-A706-0810FE9940BF}" destId="{5EF5DAA6-DED7-42AB-A227-0185ADA13DD9}" srcOrd="0" destOrd="0" parTransId="{96D08947-9201-4627-B82D-102722F30FEA}" sibTransId="{6AAA7538-C520-409E-BCC3-902B16E92C8D}"/>
    <dgm:cxn modelId="{D825B3FF-C5ED-4B95-9E04-50657850002E}" type="presOf" srcId="{5F860C4D-863C-494F-B212-9643D5F6B5E0}" destId="{332E9B83-FC06-497B-A0F3-AE5BD537079D}" srcOrd="0" destOrd="0" presId="urn:microsoft.com/office/officeart/2005/8/layout/radial1"/>
    <dgm:cxn modelId="{DA63DD40-70A0-459F-8AB2-7A984BD7D92C}" type="presOf" srcId="{E7E50A3D-6768-4CD7-BD67-450F1E17020D}" destId="{C4DBFCCE-ABDB-47C9-B33B-D68A69B817BF}" srcOrd="0" destOrd="0" presId="urn:microsoft.com/office/officeart/2005/8/layout/radial1"/>
    <dgm:cxn modelId="{11142426-CD3D-425E-9317-24E2D1F736D6}" srcId="{B6C27D23-3DD7-4E81-A706-0810FE9940BF}" destId="{96D44B4D-7325-45E2-BA02-21067F1F0DF8}" srcOrd="2" destOrd="0" parTransId="{E2AC4185-943C-4A44-BDA5-DAEA48353A22}" sibTransId="{B90C3D80-E561-4243-967D-A06EB72A1DC8}"/>
    <dgm:cxn modelId="{BE43A06B-C5AB-4837-9377-A6752C623736}" srcId="{B6C27D23-3DD7-4E81-A706-0810FE9940BF}" destId="{5F860C4D-863C-494F-B212-9643D5F6B5E0}" srcOrd="3" destOrd="0" parTransId="{54034625-951A-4390-9DDF-CD91C3B78C67}" sibTransId="{1D95640E-0527-4BC9-BD72-09A34AC22B79}"/>
    <dgm:cxn modelId="{C3E17174-4BEC-4939-BCCE-3555026786E0}" type="presParOf" srcId="{C4DBFCCE-ABDB-47C9-B33B-D68A69B817BF}" destId="{50A4346D-6BD4-410B-AD0B-C1383B877A4A}" srcOrd="0" destOrd="0" presId="urn:microsoft.com/office/officeart/2005/8/layout/radial1"/>
    <dgm:cxn modelId="{955B27CB-8E19-48AC-82D4-CAB0018AB4BB}" type="presParOf" srcId="{C4DBFCCE-ABDB-47C9-B33B-D68A69B817BF}" destId="{308D05C1-AA76-4C41-97DC-8773FB3B9352}" srcOrd="1" destOrd="0" presId="urn:microsoft.com/office/officeart/2005/8/layout/radial1"/>
    <dgm:cxn modelId="{C8233862-9688-4920-A60E-1EA56D8D8A83}" type="presParOf" srcId="{308D05C1-AA76-4C41-97DC-8773FB3B9352}" destId="{D0E1662D-7A93-43C6-9E35-0D88D61255EC}" srcOrd="0" destOrd="0" presId="urn:microsoft.com/office/officeart/2005/8/layout/radial1"/>
    <dgm:cxn modelId="{98F1E730-B1AF-42D8-A4A2-00D8FCB3A8E0}" type="presParOf" srcId="{C4DBFCCE-ABDB-47C9-B33B-D68A69B817BF}" destId="{1715E85D-D04F-4BDD-8E6E-E1538F14278B}" srcOrd="2" destOrd="0" presId="urn:microsoft.com/office/officeart/2005/8/layout/radial1"/>
    <dgm:cxn modelId="{C44F1EE5-0806-4CDF-8F9B-DB647C10D563}" type="presParOf" srcId="{C4DBFCCE-ABDB-47C9-B33B-D68A69B817BF}" destId="{C0E7FE6E-2B58-4BDB-94E5-D2C3F633F052}" srcOrd="3" destOrd="0" presId="urn:microsoft.com/office/officeart/2005/8/layout/radial1"/>
    <dgm:cxn modelId="{F0E26B66-4364-4277-A944-664AD98B3410}" type="presParOf" srcId="{C0E7FE6E-2B58-4BDB-94E5-D2C3F633F052}" destId="{ECCE7A31-129E-42BF-8E1F-135C760672B7}" srcOrd="0" destOrd="0" presId="urn:microsoft.com/office/officeart/2005/8/layout/radial1"/>
    <dgm:cxn modelId="{B4D7E416-97E1-4C0D-8200-D41FB79B1DFF}" type="presParOf" srcId="{C4DBFCCE-ABDB-47C9-B33B-D68A69B817BF}" destId="{35684FDD-F8B8-4400-A817-5F1C57849658}" srcOrd="4" destOrd="0" presId="urn:microsoft.com/office/officeart/2005/8/layout/radial1"/>
    <dgm:cxn modelId="{EE729C18-0CBA-45C4-AF8F-BEEBD2090A33}" type="presParOf" srcId="{C4DBFCCE-ABDB-47C9-B33B-D68A69B817BF}" destId="{FF7AB40E-EAF1-4BD3-95F9-DC914B909856}" srcOrd="5" destOrd="0" presId="urn:microsoft.com/office/officeart/2005/8/layout/radial1"/>
    <dgm:cxn modelId="{E5419B4F-8E86-4461-B18E-A310D4572A83}" type="presParOf" srcId="{FF7AB40E-EAF1-4BD3-95F9-DC914B909856}" destId="{4ED83954-53FC-46AD-8717-E84F72DEACE7}" srcOrd="0" destOrd="0" presId="urn:microsoft.com/office/officeart/2005/8/layout/radial1"/>
    <dgm:cxn modelId="{7D51201B-DD54-4E86-9EBE-ADA28E826835}" type="presParOf" srcId="{C4DBFCCE-ABDB-47C9-B33B-D68A69B817BF}" destId="{E3607496-5CE1-4986-BA40-2C8B9E3A8326}" srcOrd="6" destOrd="0" presId="urn:microsoft.com/office/officeart/2005/8/layout/radial1"/>
    <dgm:cxn modelId="{B823938B-0964-4111-87AF-C3BD53AACC19}" type="presParOf" srcId="{C4DBFCCE-ABDB-47C9-B33B-D68A69B817BF}" destId="{23FAFDBB-7A5B-4240-B483-D995D12DD044}" srcOrd="7" destOrd="0" presId="urn:microsoft.com/office/officeart/2005/8/layout/radial1"/>
    <dgm:cxn modelId="{026D3987-E1F9-4B1D-BFC9-D89CB47CBEA6}" type="presParOf" srcId="{23FAFDBB-7A5B-4240-B483-D995D12DD044}" destId="{A1762B8D-3D3D-43E2-8778-A8F77DF95541}" srcOrd="0" destOrd="0" presId="urn:microsoft.com/office/officeart/2005/8/layout/radial1"/>
    <dgm:cxn modelId="{761EFBF8-9883-4B72-BC0F-E9A62AACFB35}" type="presParOf" srcId="{C4DBFCCE-ABDB-47C9-B33B-D68A69B817BF}" destId="{332E9B83-FC06-497B-A0F3-AE5BD537079D}" srcOrd="8" destOrd="0" presId="urn:microsoft.com/office/officeart/2005/8/layout/radial1"/>
    <dgm:cxn modelId="{4E5E25F0-CE9D-4C66-B92C-A12684483BBC}" type="presParOf" srcId="{C4DBFCCE-ABDB-47C9-B33B-D68A69B817BF}" destId="{BCA6711D-8509-43F1-A13B-41AD01E6500A}" srcOrd="9" destOrd="0" presId="urn:microsoft.com/office/officeart/2005/8/layout/radial1"/>
    <dgm:cxn modelId="{707EAE27-A144-459F-BD59-EBC8A32E7D7E}" type="presParOf" srcId="{BCA6711D-8509-43F1-A13B-41AD01E6500A}" destId="{8DD34E58-1A88-45D7-9DDF-8227D7034A22}" srcOrd="0" destOrd="0" presId="urn:microsoft.com/office/officeart/2005/8/layout/radial1"/>
    <dgm:cxn modelId="{4B6166E5-0C2C-453F-A8BE-487BEA62DC6C}" type="presParOf" srcId="{C4DBFCCE-ABDB-47C9-B33B-D68A69B817BF}" destId="{3D51EB5A-0D48-45A0-9522-6DE5AE8E3F8F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828AD-F9B2-4814-BE6A-9ADA17B75370}">
      <dsp:nvSpPr>
        <dsp:cNvPr id="0" name=""/>
        <dsp:cNvSpPr/>
      </dsp:nvSpPr>
      <dsp:spPr>
        <a:xfrm>
          <a:off x="1403959" y="1647641"/>
          <a:ext cx="1230680" cy="12306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22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Iman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22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(Faith)</a:t>
          </a:r>
          <a:endParaRPr kumimoji="0" lang="en-US" altLang="en-US" sz="22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84188" y="1827870"/>
        <a:ext cx="870222" cy="870222"/>
      </dsp:txXfrm>
    </dsp:sp>
    <dsp:sp modelId="{7507CB8C-DF3C-449C-94F6-78CC01A2C0D3}">
      <dsp:nvSpPr>
        <dsp:cNvPr id="0" name=""/>
        <dsp:cNvSpPr/>
      </dsp:nvSpPr>
      <dsp:spPr>
        <a:xfrm rot="16200000">
          <a:off x="1833163" y="1434079"/>
          <a:ext cx="372273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372273" y="274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09993" y="1452197"/>
        <a:ext cx="18613" cy="18613"/>
      </dsp:txXfrm>
    </dsp:sp>
    <dsp:sp modelId="{5BFA4D67-7EE2-4943-B1B0-8093E89CC36E}">
      <dsp:nvSpPr>
        <dsp:cNvPr id="0" name=""/>
        <dsp:cNvSpPr/>
      </dsp:nvSpPr>
      <dsp:spPr>
        <a:xfrm>
          <a:off x="1403959" y="44687"/>
          <a:ext cx="1230680" cy="12306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1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Allah</a:t>
          </a:r>
          <a:endParaRPr kumimoji="0" lang="en-US" altLang="en-US" sz="11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84188" y="224916"/>
        <a:ext cx="870222" cy="870222"/>
      </dsp:txXfrm>
    </dsp:sp>
    <dsp:sp modelId="{D4E9B04B-9112-4C5E-BA39-E7714F094DA0}">
      <dsp:nvSpPr>
        <dsp:cNvPr id="0" name=""/>
        <dsp:cNvSpPr/>
      </dsp:nvSpPr>
      <dsp:spPr>
        <a:xfrm rot="19800000">
          <a:off x="2527262" y="1834817"/>
          <a:ext cx="372273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372273" y="274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04092" y="1852936"/>
        <a:ext cx="18613" cy="18613"/>
      </dsp:txXfrm>
    </dsp:sp>
    <dsp:sp modelId="{F30AD344-06D7-4964-82B1-48959764B638}">
      <dsp:nvSpPr>
        <dsp:cNvPr id="0" name=""/>
        <dsp:cNvSpPr/>
      </dsp:nvSpPr>
      <dsp:spPr>
        <a:xfrm>
          <a:off x="2792158" y="846164"/>
          <a:ext cx="1230680" cy="12306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1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Malaika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1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(Angels)</a:t>
          </a:r>
          <a:endParaRPr kumimoji="0" lang="en-US" altLang="en-US" sz="11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72387" y="1026393"/>
        <a:ext cx="870222" cy="870222"/>
      </dsp:txXfrm>
    </dsp:sp>
    <dsp:sp modelId="{65244E74-C648-45F1-AF85-68E54C0B3C21}">
      <dsp:nvSpPr>
        <dsp:cNvPr id="0" name=""/>
        <dsp:cNvSpPr/>
      </dsp:nvSpPr>
      <dsp:spPr>
        <a:xfrm rot="1800000">
          <a:off x="2527262" y="2636294"/>
          <a:ext cx="372273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372273" y="274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04092" y="2654413"/>
        <a:ext cx="18613" cy="18613"/>
      </dsp:txXfrm>
    </dsp:sp>
    <dsp:sp modelId="{56278247-5136-49F0-BD38-985BC37AA6DB}">
      <dsp:nvSpPr>
        <dsp:cNvPr id="0" name=""/>
        <dsp:cNvSpPr/>
      </dsp:nvSpPr>
      <dsp:spPr>
        <a:xfrm>
          <a:off x="2792158" y="2449118"/>
          <a:ext cx="1230680" cy="12306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1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Kutub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1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(Books)</a:t>
          </a:r>
          <a:endParaRPr kumimoji="0" lang="en-US" altLang="en-US" sz="11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72387" y="2629347"/>
        <a:ext cx="870222" cy="870222"/>
      </dsp:txXfrm>
    </dsp:sp>
    <dsp:sp modelId="{78E2B98C-CE55-4697-84F4-0B97721DF942}">
      <dsp:nvSpPr>
        <dsp:cNvPr id="0" name=""/>
        <dsp:cNvSpPr/>
      </dsp:nvSpPr>
      <dsp:spPr>
        <a:xfrm rot="5400000">
          <a:off x="1833163" y="3037032"/>
          <a:ext cx="372273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372273" y="274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09993" y="3055151"/>
        <a:ext cx="18613" cy="18613"/>
      </dsp:txXfrm>
    </dsp:sp>
    <dsp:sp modelId="{57F5C07C-32A4-4AE5-A607-88A38339AD7D}">
      <dsp:nvSpPr>
        <dsp:cNvPr id="0" name=""/>
        <dsp:cNvSpPr/>
      </dsp:nvSpPr>
      <dsp:spPr>
        <a:xfrm>
          <a:off x="1403959" y="3250594"/>
          <a:ext cx="1230680" cy="12306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1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Rusul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1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(Messengers)</a:t>
          </a:r>
          <a:endParaRPr kumimoji="0" lang="en-US" altLang="en-US" sz="11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84188" y="3430823"/>
        <a:ext cx="870222" cy="870222"/>
      </dsp:txXfrm>
    </dsp:sp>
    <dsp:sp modelId="{4B86AF38-047E-41AD-B07B-36DA34DC1875}">
      <dsp:nvSpPr>
        <dsp:cNvPr id="0" name=""/>
        <dsp:cNvSpPr/>
      </dsp:nvSpPr>
      <dsp:spPr>
        <a:xfrm rot="9000000">
          <a:off x="1139064" y="2636294"/>
          <a:ext cx="372273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372273" y="274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315893" y="2654413"/>
        <a:ext cx="18613" cy="18613"/>
      </dsp:txXfrm>
    </dsp:sp>
    <dsp:sp modelId="{231D2665-E653-4773-B6C4-EC1B7969FE30}">
      <dsp:nvSpPr>
        <dsp:cNvPr id="0" name=""/>
        <dsp:cNvSpPr/>
      </dsp:nvSpPr>
      <dsp:spPr>
        <a:xfrm>
          <a:off x="15761" y="2449118"/>
          <a:ext cx="1230680" cy="12306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1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Al-Yawm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1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Al-Akhir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1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(Last Day)</a:t>
          </a:r>
          <a:endParaRPr kumimoji="0" lang="en-US" altLang="en-US" sz="11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5990" y="2629347"/>
        <a:ext cx="870222" cy="870222"/>
      </dsp:txXfrm>
    </dsp:sp>
    <dsp:sp modelId="{BDA208FE-F6DC-4FF3-A180-EFD829EA3A7C}">
      <dsp:nvSpPr>
        <dsp:cNvPr id="0" name=""/>
        <dsp:cNvSpPr/>
      </dsp:nvSpPr>
      <dsp:spPr>
        <a:xfrm rot="12600000">
          <a:off x="1139064" y="1834817"/>
          <a:ext cx="372273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372273" y="274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315893" y="1852936"/>
        <a:ext cx="18613" cy="18613"/>
      </dsp:txXfrm>
    </dsp:sp>
    <dsp:sp modelId="{94CEF457-CA19-4206-A7E6-3A12EC1C8F8D}">
      <dsp:nvSpPr>
        <dsp:cNvPr id="0" name=""/>
        <dsp:cNvSpPr/>
      </dsp:nvSpPr>
      <dsp:spPr>
        <a:xfrm>
          <a:off x="15761" y="846164"/>
          <a:ext cx="1230680" cy="12306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1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Qada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1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&amp; Qadar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1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(Divine Decree)</a:t>
          </a:r>
          <a:endParaRPr kumimoji="0" lang="en-US" altLang="en-US" sz="11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5990" y="1026393"/>
        <a:ext cx="870222" cy="8702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4346D-6BD4-410B-AD0B-C1383B877A4A}">
      <dsp:nvSpPr>
        <dsp:cNvPr id="0" name=""/>
        <dsp:cNvSpPr/>
      </dsp:nvSpPr>
      <dsp:spPr>
        <a:xfrm>
          <a:off x="1443091" y="1830094"/>
          <a:ext cx="1152417" cy="11524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Islam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(Practice)</a:t>
          </a:r>
          <a:endParaRPr kumimoji="0" lang="en-US" altLang="en-US" sz="14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11859" y="1998862"/>
        <a:ext cx="814881" cy="814881"/>
      </dsp:txXfrm>
    </dsp:sp>
    <dsp:sp modelId="{308D05C1-AA76-4C41-97DC-8773FB3B9352}">
      <dsp:nvSpPr>
        <dsp:cNvPr id="0" name=""/>
        <dsp:cNvSpPr/>
      </dsp:nvSpPr>
      <dsp:spPr>
        <a:xfrm rot="16200000">
          <a:off x="1845063" y="1630177"/>
          <a:ext cx="348472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348472" y="256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10588" y="1647146"/>
        <a:ext cx="17423" cy="17423"/>
      </dsp:txXfrm>
    </dsp:sp>
    <dsp:sp modelId="{1715E85D-D04F-4BDD-8E6E-E1538F14278B}">
      <dsp:nvSpPr>
        <dsp:cNvPr id="0" name=""/>
        <dsp:cNvSpPr/>
      </dsp:nvSpPr>
      <dsp:spPr>
        <a:xfrm>
          <a:off x="1443091" y="329204"/>
          <a:ext cx="1152417" cy="11524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0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Shahadah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0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(Testimony)</a:t>
          </a:r>
          <a:endParaRPr kumimoji="0" lang="en-US" altLang="en-US" sz="10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11859" y="497972"/>
        <a:ext cx="814881" cy="814881"/>
      </dsp:txXfrm>
    </dsp:sp>
    <dsp:sp modelId="{C0E7FE6E-2B58-4BDB-94E5-D2C3F633F052}">
      <dsp:nvSpPr>
        <dsp:cNvPr id="0" name=""/>
        <dsp:cNvSpPr/>
      </dsp:nvSpPr>
      <dsp:spPr>
        <a:xfrm rot="20520000">
          <a:off x="2558779" y="2148721"/>
          <a:ext cx="348472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348472" y="256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24303" y="2165691"/>
        <a:ext cx="17423" cy="17423"/>
      </dsp:txXfrm>
    </dsp:sp>
    <dsp:sp modelId="{35684FDD-F8B8-4400-A817-5F1C57849658}">
      <dsp:nvSpPr>
        <dsp:cNvPr id="0" name=""/>
        <dsp:cNvSpPr/>
      </dsp:nvSpPr>
      <dsp:spPr>
        <a:xfrm>
          <a:off x="2870522" y="1366294"/>
          <a:ext cx="1152417" cy="11524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0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Salah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0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(Prayer)</a:t>
          </a:r>
          <a:endParaRPr kumimoji="0" lang="en-US" altLang="en-US" sz="10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39290" y="1535062"/>
        <a:ext cx="814881" cy="814881"/>
      </dsp:txXfrm>
    </dsp:sp>
    <dsp:sp modelId="{FF7AB40E-EAF1-4BD3-95F9-DC914B909856}">
      <dsp:nvSpPr>
        <dsp:cNvPr id="0" name=""/>
        <dsp:cNvSpPr/>
      </dsp:nvSpPr>
      <dsp:spPr>
        <a:xfrm rot="3240000">
          <a:off x="2286164" y="2987744"/>
          <a:ext cx="348472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348472" y="256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51688" y="3004714"/>
        <a:ext cx="17423" cy="17423"/>
      </dsp:txXfrm>
    </dsp:sp>
    <dsp:sp modelId="{E3607496-5CE1-4986-BA40-2C8B9E3A8326}">
      <dsp:nvSpPr>
        <dsp:cNvPr id="0" name=""/>
        <dsp:cNvSpPr/>
      </dsp:nvSpPr>
      <dsp:spPr>
        <a:xfrm>
          <a:off x="2325292" y="3044340"/>
          <a:ext cx="1152417" cy="11524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0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Zakah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0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(Charity-Tax)</a:t>
          </a:r>
          <a:endParaRPr kumimoji="0" lang="en-US" altLang="en-US" sz="10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94060" y="3213108"/>
        <a:ext cx="814881" cy="814881"/>
      </dsp:txXfrm>
    </dsp:sp>
    <dsp:sp modelId="{23FAFDBB-7A5B-4240-B483-D995D12DD044}">
      <dsp:nvSpPr>
        <dsp:cNvPr id="0" name=""/>
        <dsp:cNvSpPr/>
      </dsp:nvSpPr>
      <dsp:spPr>
        <a:xfrm rot="7560000">
          <a:off x="1403963" y="2987744"/>
          <a:ext cx="348472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348472" y="256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569487" y="3004714"/>
        <a:ext cx="17423" cy="17423"/>
      </dsp:txXfrm>
    </dsp:sp>
    <dsp:sp modelId="{332E9B83-FC06-497B-A0F3-AE5BD537079D}">
      <dsp:nvSpPr>
        <dsp:cNvPr id="0" name=""/>
        <dsp:cNvSpPr/>
      </dsp:nvSpPr>
      <dsp:spPr>
        <a:xfrm>
          <a:off x="560890" y="3044340"/>
          <a:ext cx="1152417" cy="11524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0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Sawm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0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(Fasting)</a:t>
          </a:r>
          <a:endParaRPr kumimoji="0" lang="en-US" altLang="en-US" sz="10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9658" y="3213108"/>
        <a:ext cx="814881" cy="814881"/>
      </dsp:txXfrm>
    </dsp:sp>
    <dsp:sp modelId="{BCA6711D-8509-43F1-A13B-41AD01E6500A}">
      <dsp:nvSpPr>
        <dsp:cNvPr id="0" name=""/>
        <dsp:cNvSpPr/>
      </dsp:nvSpPr>
      <dsp:spPr>
        <a:xfrm rot="11880000">
          <a:off x="1131348" y="2148721"/>
          <a:ext cx="348472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348472" y="256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296872" y="2165691"/>
        <a:ext cx="17423" cy="17423"/>
      </dsp:txXfrm>
    </dsp:sp>
    <dsp:sp modelId="{3D51EB5A-0D48-45A0-9522-6DE5AE8E3F8F}">
      <dsp:nvSpPr>
        <dsp:cNvPr id="0" name=""/>
        <dsp:cNvSpPr/>
      </dsp:nvSpPr>
      <dsp:spPr>
        <a:xfrm>
          <a:off x="15659" y="1366294"/>
          <a:ext cx="1152417" cy="11524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0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Hajj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0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(Pilgrimmage)</a:t>
          </a:r>
          <a:endParaRPr kumimoji="0" lang="en-US" altLang="en-US" sz="10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4427" y="1535062"/>
        <a:ext cx="814881" cy="8148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51339-1F1F-4689-86F1-A8A8A2724570}" type="datetimeFigureOut">
              <a:rPr lang="en-US" smtClean="0"/>
              <a:t>9/3/2016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8259B-02B2-447F-81D7-7D711C171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02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8259B-02B2-447F-81D7-7D711C1718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16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8259B-02B2-447F-81D7-7D711C1718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45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41987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98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8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9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9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9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993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4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9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19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997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998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999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290B764-24CD-4B56-9858-CA5708E7280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3E587EA-7883-4039-9769-94D0E19141A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5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4404971-E898-4680-A0A3-05D037BFFF5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385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6BF4498-E906-431E-AF94-0218443DD23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850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6D0E7A6-C695-4907-8B21-F44DCB45326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9187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3EDF810-7240-48D5-9727-BDC3B0D0ED2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0446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61FDE40-794F-4CEA-AC61-E448A19AA1D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315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512C712-B43C-4E08-8486-C3440A56D06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381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793E44D-2FA0-4B7A-AE29-68C9711F82D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706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C54C9C4-FB3F-4B32-AD8E-E8000F9E079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327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9D21079-BE40-42D4-B2C5-A599969B010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212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F30925D-880B-48E9-9B27-0231F6EA91C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089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50ADCB1-E007-4B94-ABAC-79CC5A147B7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410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19B59E-329C-4472-A4EE-75527404C01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451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E03504-0F08-4C9E-B718-87EF0F17E98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93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F7878C-35FC-4BEE-9E5B-C384ECB85BB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754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5346203-13CD-499E-B463-0213888BAF6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4343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9A6FD00-93EA-4237-994F-EEEAFBDEAF1D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4096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40965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09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09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9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09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ohammad@AustinMuslims.org" TargetMode="External"/><Relationship Id="rId2" Type="http://schemas.openxmlformats.org/officeDocument/2006/relationships/hyperlink" Target="http://www.austinmuslims.org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5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yislam.org/" TargetMode="External"/><Relationship Id="rId2" Type="http://schemas.openxmlformats.org/officeDocument/2006/relationships/hyperlink" Target="http://www.islam101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mcc.org/" TargetMode="External"/><Relationship Id="rId5" Type="http://schemas.openxmlformats.org/officeDocument/2006/relationships/hyperlink" Target="http://beconvinced.com/" TargetMode="External"/><Relationship Id="rId4" Type="http://schemas.openxmlformats.org/officeDocument/2006/relationships/hyperlink" Target="http://www.islamonline.net/" TargetMode="Externa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Introduction to Islam</a:t>
            </a:r>
            <a:br>
              <a:rPr lang="en-US" altLang="en-US"/>
            </a:br>
            <a:r>
              <a:rPr lang="en-US" altLang="en-US" sz="2400"/>
              <a:t>Level 1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Mohammad Al-Bedaiwi</a:t>
            </a:r>
            <a:br>
              <a:rPr lang="en-US" altLang="en-US" sz="2800"/>
            </a:br>
            <a:r>
              <a:rPr lang="en-US" altLang="en-US" sz="2800"/>
              <a:t>Austin Network for Islamic Studies ANIS </a:t>
            </a:r>
            <a:r>
              <a:rPr lang="en-US" altLang="en-US" sz="2000">
                <a:hlinkClick r:id="rId2"/>
              </a:rPr>
              <a:t>http://www.AustinMuslims.org</a:t>
            </a:r>
            <a:r>
              <a:rPr lang="en-US" altLang="en-US" sz="2000"/>
              <a:t> </a:t>
            </a:r>
          </a:p>
          <a:p>
            <a:pPr>
              <a:lnSpc>
                <a:spcPct val="90000"/>
              </a:lnSpc>
            </a:pPr>
            <a:r>
              <a:rPr lang="en-US" altLang="en-US" b="1">
                <a:hlinkClick r:id="rId3"/>
              </a:rPr>
              <a:t>mohammad@AustinMuslims.org</a:t>
            </a:r>
            <a:r>
              <a:rPr lang="en-US" altLang="en-US" b="1"/>
              <a:t> </a:t>
            </a:r>
          </a:p>
        </p:txBody>
      </p:sp>
      <p:pic>
        <p:nvPicPr>
          <p:cNvPr id="44037" name="Picture 5" descr="bismilla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09600"/>
            <a:ext cx="31813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Muslims – World Wide</a:t>
            </a:r>
          </a:p>
        </p:txBody>
      </p:sp>
      <p:pic>
        <p:nvPicPr>
          <p:cNvPr id="196612" name="Picture 4" descr="grl-muslim-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417638"/>
            <a:ext cx="7188200" cy="465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3824" y="62484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Saudi Arabia is 29 Million. China: 20 Million</a:t>
            </a:r>
          </a:p>
        </p:txBody>
      </p:sp>
    </p:spTree>
    <p:extLst>
      <p:ext uri="{BB962C8B-B14F-4D97-AF65-F5344CB8AC3E}">
        <p14:creationId xmlns:p14="http://schemas.microsoft.com/office/powerpoint/2010/main" val="1636238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Muslims – World Wide</a:t>
            </a:r>
          </a:p>
        </p:txBody>
      </p:sp>
      <p:pic>
        <p:nvPicPr>
          <p:cNvPr id="66564" name="Picture 4" descr="Muslim_Distribution_map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01800"/>
            <a:ext cx="822960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90600" y="533400"/>
            <a:ext cx="7182788" cy="76835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Muslims Growth Rate</a:t>
            </a:r>
          </a:p>
        </p:txBody>
      </p:sp>
      <p:pic>
        <p:nvPicPr>
          <p:cNvPr id="9219" name="Picture 11" descr="Islam Growing Fastes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383952"/>
            <a:ext cx="3505200" cy="49717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13" descr="Long-Term Projections of Christian and Muslim Shares of World’s Popul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09366"/>
            <a:ext cx="3390864" cy="493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66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Muslims in America</a:t>
            </a:r>
          </a:p>
        </p:txBody>
      </p:sp>
      <p:pic>
        <p:nvPicPr>
          <p:cNvPr id="12291" name="Picture 2" descr="Religious Composition of the United States, 2010-2050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408673"/>
            <a:ext cx="3212734" cy="4983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586" name="Picture 2" descr="Image result for pew research muslim in ame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1417638"/>
            <a:ext cx="3480815" cy="497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188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Muslims in America</a:t>
            </a:r>
          </a:p>
        </p:txBody>
      </p:sp>
      <p:graphicFrame>
        <p:nvGraphicFramePr>
          <p:cNvPr id="178179" name="Object 3"/>
          <p:cNvGraphicFramePr>
            <a:graphicFrameLocks noChangeAspect="1"/>
          </p:cNvGraphicFramePr>
          <p:nvPr>
            <p:ph idx="1"/>
          </p:nvPr>
        </p:nvGraphicFramePr>
        <p:xfrm>
          <a:off x="914400" y="838200"/>
          <a:ext cx="7391400" cy="496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88" name="Chart" r:id="rId3" imgW="5838779" imgH="3924176" progId="MSGraph.Chart.8">
                  <p:embed followColorScheme="full"/>
                </p:oleObj>
              </mc:Choice>
              <mc:Fallback>
                <p:oleObj name="Chart" r:id="rId3" imgW="5838779" imgH="3924176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838200"/>
                        <a:ext cx="7391400" cy="496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1219200" y="5562600"/>
            <a:ext cx="7010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/>
              <a:t> 6 million 	The NY Times, Feb. 21,1989</a:t>
            </a:r>
          </a:p>
          <a:p>
            <a:pPr>
              <a:buFontTx/>
              <a:buChar char="•"/>
            </a:pPr>
            <a:r>
              <a:rPr lang="en-US" altLang="en-US"/>
              <a:t> 10 million	CIA World's Facts Book</a:t>
            </a:r>
          </a:p>
          <a:p>
            <a:pPr>
              <a:buFontTx/>
              <a:buChar char="•"/>
            </a:pPr>
            <a:r>
              <a:rPr lang="en-US" altLang="en-US"/>
              <a:t> Most Muslims are Immigrants: 77.6% versus 22.4% USA born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Muslims in America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dirty="0"/>
              <a:t>800 AD Moorish &amp; Mali traders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Settlements in Caribbean.</a:t>
            </a:r>
          </a:p>
          <a:p>
            <a:pPr>
              <a:lnSpc>
                <a:spcPct val="80000"/>
              </a:lnSpc>
            </a:pPr>
            <a:r>
              <a:rPr lang="en-US" altLang="en-US" sz="2800" dirty="0"/>
              <a:t>1527 first trans-continental crossing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By Moroccan </a:t>
            </a:r>
            <a:r>
              <a:rPr lang="en-US" altLang="en-US" sz="2400" dirty="0" err="1"/>
              <a:t>Azemmouri</a:t>
            </a:r>
            <a:r>
              <a:rPr lang="en-US" altLang="en-US" sz="2400" dirty="0"/>
              <a:t> from Florida to West Coast then to Texas</a:t>
            </a:r>
          </a:p>
          <a:p>
            <a:pPr>
              <a:lnSpc>
                <a:spcPct val="80000"/>
              </a:lnSpc>
            </a:pPr>
            <a:r>
              <a:rPr lang="en-US" altLang="en-US" sz="2800" dirty="0"/>
              <a:t>Slaves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About 20% of slaves during 18th/19th century were Muslims</a:t>
            </a:r>
          </a:p>
          <a:p>
            <a:pPr>
              <a:lnSpc>
                <a:spcPct val="80000"/>
              </a:lnSpc>
            </a:pPr>
            <a:r>
              <a:rPr lang="en-US" altLang="en-US" sz="2800" dirty="0"/>
              <a:t>Immigrants from the Ottoman Empire, Africa &amp; Asia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1880 first Muslim Syrians immigrated to the Midwest.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1915 first known mosque Biddeford Maine by Albanians. 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1934 first in Midwest &amp; only surviving Mosque (Cedar Rapids, IA).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Muslims in America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876800"/>
            <a:ext cx="8458200" cy="15541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Letter of George Washington to Mohammed ben Abdallah (King of Morocco) in appreciation of the Treaty of Peace and Friendship, signed in 1787.</a:t>
            </a:r>
          </a:p>
        </p:txBody>
      </p:sp>
      <p:pic>
        <p:nvPicPr>
          <p:cNvPr id="197634" name="Picture 2" descr="https://upload.wikimedia.org/wikipedia/commons/7/76/Letter_of_George_Washington_to_Mohammed_ben_Abdallah_in_appreciation_of_the_signature_of_the_Treaty_of_Peace_and_Friendship_signed_in_Marrakech_in_17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19200"/>
            <a:ext cx="4267200" cy="343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859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Muslims in America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3643684"/>
            <a:ext cx="3733800" cy="146171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i="1" dirty="0"/>
              <a:t>Drawing of Abdulrahman Ibrahim Ibn </a:t>
            </a:r>
            <a:r>
              <a:rPr lang="en-US" i="1" dirty="0" err="1"/>
              <a:t>Sori</a:t>
            </a:r>
            <a:r>
              <a:rPr lang="en-US" i="1" dirty="0"/>
              <a:t>, who was a Muslim prince from West Africa and made a slave in the United States.</a:t>
            </a:r>
          </a:p>
          <a:p>
            <a:endParaRPr lang="en-US" dirty="0"/>
          </a:p>
        </p:txBody>
      </p:sp>
      <p:pic>
        <p:nvPicPr>
          <p:cNvPr id="199684" name="Picture 4" descr="https://upload.wikimedia.org/wikipedia/commons/thumb/c/c0/William_Hoare_of_Bath_-_Portrait_of_Ayuba_Suleiman_Diallo%2C_%281701-1773%29.jpg/97px-William_Hoare_of_Bath_-_Portrait_of_Ayuba_Suleiman_Diallo%2C_%281701-1773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45478"/>
            <a:ext cx="1614928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686" name="Picture 6" descr="https://upload.wikimedia.org/wikipedia/commons/thumb/6/63/Ibn_Sori.jpg/170px-Ibn_Sor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70504"/>
            <a:ext cx="16192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3643684"/>
            <a:ext cx="3733800" cy="146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 err="1"/>
              <a:t>Ayuba</a:t>
            </a:r>
            <a:r>
              <a:rPr lang="en-US" i="1" dirty="0"/>
              <a:t> Suleiman Diallo was the son of an Imam of </a:t>
            </a:r>
            <a:r>
              <a:rPr lang="en-US" i="1" dirty="0" err="1"/>
              <a:t>Boonda</a:t>
            </a:r>
            <a:r>
              <a:rPr lang="en-US" i="1" dirty="0"/>
              <a:t> in Africa, before being enslaved.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" y="5227823"/>
            <a:ext cx="8534400" cy="140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/>
              <a:t>Records from the American Revolutionary War indicate that at least a few Muslims fought on the American side. Among the recorded names of American soldiers are "Yusuf ben Ali" and "</a:t>
            </a:r>
            <a:r>
              <a:rPr lang="en-US" i="1" dirty="0" err="1"/>
              <a:t>Bampett</a:t>
            </a:r>
            <a:r>
              <a:rPr lang="en-US" i="1" dirty="0"/>
              <a:t> </a:t>
            </a:r>
            <a:r>
              <a:rPr lang="en-US" i="1" dirty="0" err="1"/>
              <a:t>Muhamed</a:t>
            </a:r>
            <a:r>
              <a:rPr lang="en-US" i="1" dirty="0"/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2762501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Recognize these people?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38800"/>
            <a:ext cx="8229600" cy="924374"/>
          </a:xfrm>
        </p:spPr>
        <p:txBody>
          <a:bodyPr>
            <a:normAutofit fontScale="55000" lnSpcReduction="20000"/>
          </a:bodyPr>
          <a:lstStyle/>
          <a:p>
            <a:r>
              <a:rPr lang="en-US" i="1" dirty="0" err="1"/>
              <a:t>Ibtihaj</a:t>
            </a:r>
            <a:r>
              <a:rPr lang="en-US" i="1" dirty="0"/>
              <a:t> Mohammed &amp; Dalila Muhammad – Team USA for Rio 2016</a:t>
            </a:r>
          </a:p>
          <a:p>
            <a:r>
              <a:rPr lang="en-US" i="1" dirty="0"/>
              <a:t>Dr. Oz</a:t>
            </a:r>
          </a:p>
          <a:p>
            <a:r>
              <a:rPr lang="en-US" i="1" dirty="0"/>
              <a:t>Muhammed Ali</a:t>
            </a:r>
          </a:p>
        </p:txBody>
      </p:sp>
      <p:pic>
        <p:nvPicPr>
          <p:cNvPr id="200708" name="Picture 4" descr="Image result for ibtihaj muhamm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47" y="1426115"/>
            <a:ext cx="2422836" cy="181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0" name="Picture 6" descr="Image result for ibtihaj muhamm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08673"/>
            <a:ext cx="2240118" cy="186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2" name="Picture 8" descr="Image result for dalilah muhamm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1438839"/>
            <a:ext cx="1263364" cy="179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4" name="Picture 10" descr="http://ioneglobalgrind.files.wordpress.com/2013/04/dr-_oz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66" y="3360503"/>
            <a:ext cx="2427318" cy="199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6" name="Picture 12" descr="Image result for dalilah muhammad gol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29000"/>
            <a:ext cx="3266602" cy="179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803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Muslims in America – contd.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05800" cy="48768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sz="2800" dirty="0"/>
              <a:t>Islamic Centers &amp; Mosques in North America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 Less than 200 in 1964, 2,000+ in 2001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Focus on Islamic Institutions: Schools, Universities, Clinics…</a:t>
            </a:r>
          </a:p>
          <a:p>
            <a:pPr>
              <a:lnSpc>
                <a:spcPct val="80000"/>
              </a:lnSpc>
            </a:pPr>
            <a:r>
              <a:rPr lang="en-US" altLang="en-US" sz="2800" dirty="0"/>
              <a:t>ISNA, CAIR, MAYA, MAS, &amp; AMC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The most popular Islamic organizations working in North America</a:t>
            </a:r>
          </a:p>
          <a:p>
            <a:pPr>
              <a:lnSpc>
                <a:spcPct val="80000"/>
              </a:lnSpc>
            </a:pPr>
            <a:r>
              <a:rPr lang="en-US" altLang="en-US" sz="2800" dirty="0"/>
              <a:t>In Austin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Islamic Center of Greater Austin (2 Locations)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North Austin Muslim Community Center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Islamic Center of Round Rock.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Islamic Center of Brushy Creek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Islamic Center of Pflugerville 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Masjid Ibrahim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Al Mahdi Center (Shia)</a:t>
            </a:r>
          </a:p>
          <a:p>
            <a:pPr lvl="1">
              <a:lnSpc>
                <a:spcPct val="80000"/>
              </a:lnSpc>
            </a:pPr>
            <a:endParaRPr lang="en-US" alt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7703" y="1371600"/>
            <a:ext cx="8496300" cy="5081933"/>
          </a:xfrm>
        </p:spPr>
        <p:txBody>
          <a:bodyPr>
            <a:normAutofit/>
          </a:bodyPr>
          <a:lstStyle/>
          <a:p>
            <a:r>
              <a:rPr lang="en-US" dirty="0"/>
              <a:t>Introduction to Islam is an education course, and therefore:</a:t>
            </a:r>
          </a:p>
          <a:p>
            <a:pPr lvl="1"/>
            <a:r>
              <a:rPr lang="en-US" dirty="0"/>
              <a:t>All points will be addressed from an Islamic point of view</a:t>
            </a:r>
          </a:p>
          <a:p>
            <a:pPr lvl="1"/>
            <a:r>
              <a:rPr lang="en-US" dirty="0"/>
              <a:t>Comparison to any other faith is for </a:t>
            </a:r>
            <a:r>
              <a:rPr lang="en-US"/>
              <a:t>clarification purpose</a:t>
            </a:r>
            <a:endParaRPr lang="en-US" dirty="0"/>
          </a:p>
          <a:p>
            <a:pPr lvl="1"/>
            <a:r>
              <a:rPr lang="en-US" dirty="0"/>
              <a:t>Our intention is to educate you about Islam.  What you do with that knowledge is up to you.</a:t>
            </a:r>
          </a:p>
          <a:p>
            <a:pPr lvl="1"/>
            <a:r>
              <a:rPr lang="en-US" dirty="0"/>
              <a:t>the course We will have lots of time of Q&amp;A.</a:t>
            </a:r>
          </a:p>
        </p:txBody>
      </p:sp>
    </p:spTree>
    <p:extLst>
      <p:ext uri="{BB962C8B-B14F-4D97-AF65-F5344CB8AC3E}">
        <p14:creationId xmlns:p14="http://schemas.microsoft.com/office/powerpoint/2010/main" val="2064880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How to tell the difference between an Iranian and an Arab</a:t>
            </a:r>
          </a:p>
        </p:txBody>
      </p:sp>
      <p:pic>
        <p:nvPicPr>
          <p:cNvPr id="4" name="Maz Jobrani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1295400"/>
            <a:ext cx="7543798" cy="53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1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Islam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543800" cy="4525963"/>
          </a:xfrm>
        </p:spPr>
        <p:txBody>
          <a:bodyPr/>
          <a:lstStyle/>
          <a:p>
            <a:r>
              <a:rPr lang="en-US" altLang="en-US" sz="2400"/>
              <a:t>Islam: a word that comes from the Arabic root verb SILM</a:t>
            </a:r>
          </a:p>
          <a:p>
            <a:pPr lvl="1"/>
            <a:r>
              <a:rPr lang="en-US" altLang="en-US" sz="2000"/>
              <a:t>Silm means Peace &amp; Submission</a:t>
            </a:r>
          </a:p>
          <a:p>
            <a:r>
              <a:rPr lang="en-US" altLang="en-US" sz="2400"/>
              <a:t>Islam is not based on a name of a tribe, a locality, or a geographical location.</a:t>
            </a:r>
          </a:p>
          <a:p>
            <a:r>
              <a:rPr lang="en-US" altLang="en-US" sz="2400"/>
              <a:t>Everything in this universe submits to God.</a:t>
            </a:r>
          </a:p>
          <a:p>
            <a:r>
              <a:rPr lang="en-US" altLang="en-US" sz="2400"/>
              <a:t>Islam: to achieve Peace with God, self and other creation of God through Submission to Him</a:t>
            </a:r>
          </a:p>
          <a:p>
            <a:r>
              <a:rPr lang="en-US" altLang="en-US" sz="2400"/>
              <a:t>Submission to God by choice, in trust &amp; love that is affirmed by acceptance &amp; obedience to God.</a:t>
            </a:r>
          </a:p>
          <a:p>
            <a:r>
              <a:rPr lang="en-US" altLang="en-US" sz="2400"/>
              <a:t>Islam is a complete Way of Life.  Islam is not new. What is the goal of other religions?</a:t>
            </a:r>
          </a:p>
        </p:txBody>
      </p:sp>
      <p:graphicFrame>
        <p:nvGraphicFramePr>
          <p:cNvPr id="50180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7050088" y="0"/>
          <a:ext cx="1336675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9" name="Clip" r:id="rId3" imgW="4671000" imgH="6127200" progId="MS_ClipArt_Gallery.2">
                  <p:embed/>
                </p:oleObj>
              </mc:Choice>
              <mc:Fallback>
                <p:oleObj name="Clip" r:id="rId3" imgW="4671000" imgH="612720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0088" y="0"/>
                        <a:ext cx="1336675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What is Islam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Islam is a monotheistic faith. The belief in One God.</a:t>
            </a:r>
          </a:p>
          <a:p>
            <a:pPr lvl="1"/>
            <a:r>
              <a:rPr lang="en-US" altLang="en-US"/>
              <a:t>Not just unity - because many parties can be involved in unity.</a:t>
            </a:r>
          </a:p>
          <a:p>
            <a:pPr lvl="1"/>
            <a:r>
              <a:rPr lang="en-US" altLang="en-US"/>
              <a:t>It’s Absolute Oneness of God</a:t>
            </a:r>
            <a:br>
              <a:rPr lang="en-US" altLang="en-US"/>
            </a:br>
            <a:r>
              <a:rPr lang="en-US" altLang="en-US"/>
              <a:t>“Say, He is Allah: the One, the Only.  Allah:  the Eternal, the Absolute.  He begets not, nor is He begotten; and there is none like him” Chapter 112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Allah</a:t>
            </a:r>
          </a:p>
        </p:txBody>
      </p:sp>
      <p:pic>
        <p:nvPicPr>
          <p:cNvPr id="52236" name="Picture 12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61175" y="304800"/>
            <a:ext cx="1196975" cy="16002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2240" name="Group 16"/>
          <p:cNvGrpSpPr>
            <a:grpSpLocks/>
          </p:cNvGrpSpPr>
          <p:nvPr/>
        </p:nvGrpSpPr>
        <p:grpSpPr bwMode="auto">
          <a:xfrm>
            <a:off x="7162800" y="3962400"/>
            <a:ext cx="1462088" cy="2306638"/>
            <a:chOff x="4107" y="3168"/>
            <a:chExt cx="543" cy="708"/>
          </a:xfrm>
        </p:grpSpPr>
        <p:pic>
          <p:nvPicPr>
            <p:cNvPr id="52241" name="Picture 17" descr="allaa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3168"/>
              <a:ext cx="432" cy="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242" name="Text Box 18"/>
            <p:cNvSpPr txBox="1">
              <a:spLocks noChangeArrowheads="1"/>
            </p:cNvSpPr>
            <p:nvPr/>
          </p:nvSpPr>
          <p:spPr bwMode="auto">
            <a:xfrm>
              <a:off x="4107" y="3624"/>
              <a:ext cx="54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buClr>
                  <a:schemeClr val="tx2"/>
                </a:buClr>
              </a:pPr>
              <a:r>
                <a:rPr lang="en-US" altLang="en-US" sz="2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Goudy Old Style" panose="02020502050305020303" pitchFamily="18" charset="0"/>
                </a:rPr>
                <a:t>Allah</a:t>
              </a:r>
            </a:p>
            <a:p>
              <a:pPr algn="ctr" eaLnBrk="0" hangingPunct="0">
                <a:buClr>
                  <a:schemeClr val="tx2"/>
                </a:buClr>
              </a:pPr>
              <a:r>
                <a:rPr lang="en-US" altLang="en-US" sz="2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Goudy Old Style" panose="02020502050305020303" pitchFamily="18" charset="0"/>
                </a:rPr>
                <a:t>His Name</a:t>
              </a:r>
            </a:p>
          </p:txBody>
        </p:sp>
      </p:grpSp>
      <p:grpSp>
        <p:nvGrpSpPr>
          <p:cNvPr id="52243" name="Group 19"/>
          <p:cNvGrpSpPr>
            <a:grpSpLocks/>
          </p:cNvGrpSpPr>
          <p:nvPr/>
        </p:nvGrpSpPr>
        <p:grpSpPr bwMode="auto">
          <a:xfrm>
            <a:off x="5029200" y="3962400"/>
            <a:ext cx="1295400" cy="2263775"/>
            <a:chOff x="3221" y="3168"/>
            <a:chExt cx="475" cy="691"/>
          </a:xfrm>
        </p:grpSpPr>
        <p:pic>
          <p:nvPicPr>
            <p:cNvPr id="52244" name="Picture 20" descr="ila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168"/>
              <a:ext cx="432" cy="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245" name="Text Box 21"/>
            <p:cNvSpPr txBox="1">
              <a:spLocks noChangeArrowheads="1"/>
            </p:cNvSpPr>
            <p:nvPr/>
          </p:nvSpPr>
          <p:spPr bwMode="auto">
            <a:xfrm>
              <a:off x="3221" y="3626"/>
              <a:ext cx="38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buClr>
                  <a:schemeClr val="tx2"/>
                </a:buClr>
              </a:pPr>
              <a:r>
                <a:rPr lang="en-US" altLang="en-US" sz="2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Goudy Old Style" panose="02020502050305020303" pitchFamily="18" charset="0"/>
                </a:rPr>
                <a:t>Ilah </a:t>
              </a:r>
              <a:r>
                <a:rPr lang="en-US" altLang="en-US" sz="20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Goudy Old Style" panose="02020502050305020303" pitchFamily="18" charset="0"/>
                </a:rPr>
                <a:t>Arabic </a:t>
              </a:r>
            </a:p>
          </p:txBody>
        </p:sp>
      </p:grpSp>
      <p:grpSp>
        <p:nvGrpSpPr>
          <p:cNvPr id="52246" name="Group 22"/>
          <p:cNvGrpSpPr>
            <a:grpSpLocks/>
          </p:cNvGrpSpPr>
          <p:nvPr/>
        </p:nvGrpSpPr>
        <p:grpSpPr bwMode="auto">
          <a:xfrm>
            <a:off x="2590800" y="4038600"/>
            <a:ext cx="1514475" cy="2306638"/>
            <a:chOff x="1786" y="3168"/>
            <a:chExt cx="758" cy="713"/>
          </a:xfrm>
        </p:grpSpPr>
        <p:pic>
          <p:nvPicPr>
            <p:cNvPr id="52247" name="Picture 23" descr="alah_estr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168"/>
              <a:ext cx="576" cy="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248" name="Text Box 24"/>
            <p:cNvSpPr txBox="1">
              <a:spLocks noChangeArrowheads="1"/>
            </p:cNvSpPr>
            <p:nvPr/>
          </p:nvSpPr>
          <p:spPr bwMode="auto">
            <a:xfrm>
              <a:off x="1786" y="3627"/>
              <a:ext cx="660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buClr>
                  <a:schemeClr val="tx2"/>
                </a:buClr>
              </a:pPr>
              <a:r>
                <a:rPr lang="en-US" altLang="en-US" sz="2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Goudy Old Style" panose="02020502050305020303" pitchFamily="18" charset="0"/>
                </a:rPr>
                <a:t>Elahh</a:t>
              </a:r>
            </a:p>
            <a:p>
              <a:pPr eaLnBrk="0" hangingPunct="0">
                <a:buClr>
                  <a:schemeClr val="tx2"/>
                </a:buClr>
              </a:pPr>
              <a:r>
                <a:rPr lang="en-US" altLang="en-US" sz="2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Goudy Old Style" panose="02020502050305020303" pitchFamily="18" charset="0"/>
                </a:rPr>
                <a:t>Aramaic</a:t>
              </a:r>
            </a:p>
          </p:txBody>
        </p:sp>
      </p:grpSp>
      <p:grpSp>
        <p:nvGrpSpPr>
          <p:cNvPr id="52249" name="Group 25"/>
          <p:cNvGrpSpPr>
            <a:grpSpLocks/>
          </p:cNvGrpSpPr>
          <p:nvPr/>
        </p:nvGrpSpPr>
        <p:grpSpPr bwMode="auto">
          <a:xfrm>
            <a:off x="381000" y="4114800"/>
            <a:ext cx="1373188" cy="2322513"/>
            <a:chOff x="247" y="3168"/>
            <a:chExt cx="713" cy="708"/>
          </a:xfrm>
        </p:grpSpPr>
        <p:pic>
          <p:nvPicPr>
            <p:cNvPr id="52250" name="Picture 26" descr="eloh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3168"/>
              <a:ext cx="624" cy="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251" name="Text Box 27"/>
            <p:cNvSpPr txBox="1">
              <a:spLocks noChangeArrowheads="1"/>
            </p:cNvSpPr>
            <p:nvPr/>
          </p:nvSpPr>
          <p:spPr bwMode="auto">
            <a:xfrm>
              <a:off x="247" y="3626"/>
              <a:ext cx="63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buClr>
                  <a:schemeClr val="tx2"/>
                </a:buClr>
              </a:pPr>
              <a:r>
                <a:rPr lang="en-US" altLang="en-US" sz="2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Goudy Old Style" panose="02020502050305020303" pitchFamily="18" charset="0"/>
                </a:rPr>
                <a:t>Eloh</a:t>
              </a:r>
            </a:p>
            <a:p>
              <a:pPr algn="ctr" eaLnBrk="0" hangingPunct="0">
                <a:buClr>
                  <a:schemeClr val="tx2"/>
                </a:buClr>
              </a:pPr>
              <a:r>
                <a:rPr lang="en-US" altLang="en-US" sz="2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Goudy Old Style" panose="02020502050305020303" pitchFamily="18" charset="0"/>
                </a:rPr>
                <a:t>Hebrew</a:t>
              </a:r>
            </a:p>
          </p:txBody>
        </p:sp>
      </p:grpSp>
      <p:sp>
        <p:nvSpPr>
          <p:cNvPr id="52252" name="Text Box 28"/>
          <p:cNvSpPr txBox="1">
            <a:spLocks noChangeArrowheads="1"/>
          </p:cNvSpPr>
          <p:nvPr/>
        </p:nvSpPr>
        <p:spPr bwMode="auto">
          <a:xfrm>
            <a:off x="2971800" y="2362200"/>
            <a:ext cx="3276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000" b="1"/>
              <a:t>GOD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Allah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3914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The Arabic word for God</a:t>
            </a:r>
          </a:p>
          <a:p>
            <a:pPr lvl="2">
              <a:lnSpc>
                <a:spcPct val="90000"/>
              </a:lnSpc>
            </a:pPr>
            <a:r>
              <a:rPr lang="en-US" altLang="en-US" sz="2000" i="1" dirty="0"/>
              <a:t>Al + </a:t>
            </a:r>
            <a:r>
              <a:rPr lang="en-US" altLang="en-US" sz="2000" i="1" dirty="0" err="1"/>
              <a:t>Ilah</a:t>
            </a:r>
            <a:r>
              <a:rPr lang="en-US" altLang="en-US" sz="2000" i="1" dirty="0"/>
              <a:t>: The God</a:t>
            </a:r>
          </a:p>
          <a:p>
            <a:pPr lvl="2">
              <a:lnSpc>
                <a:spcPct val="90000"/>
              </a:lnSpc>
            </a:pPr>
            <a:r>
              <a:rPr lang="en-US" altLang="en-US" sz="2000" i="1" dirty="0"/>
              <a:t>How do you think God is translated in an Arabic Bible?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The word has nothing to do with a tribe, the Arabs, or the Lord of the Arabs.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It’s a unique word; it has no plural.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The One True God.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Nothing is like him:</a:t>
            </a:r>
            <a:br>
              <a:rPr lang="en-US" altLang="en-US" sz="2800" dirty="0"/>
            </a:br>
            <a:r>
              <a:rPr lang="en-US" altLang="en-US" sz="2800" dirty="0"/>
              <a:t>“No vision can grasp him, but his grasp is over all vision”  (42:11)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No particular image or physical shape</a:t>
            </a:r>
          </a:p>
        </p:txBody>
      </p:sp>
      <p:pic>
        <p:nvPicPr>
          <p:cNvPr id="90116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61175" y="304800"/>
            <a:ext cx="1196975" cy="16002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He has the Most Beautiful Names/Attributes (Al-Asma’ Al-Husna). </a:t>
            </a:r>
            <a:br>
              <a:rPr lang="en-US" altLang="en-US" sz="2400"/>
            </a:br>
            <a:r>
              <a:rPr lang="en-US" altLang="en-US" sz="2400"/>
              <a:t>From his Attributes:</a:t>
            </a:r>
            <a:br>
              <a:rPr lang="en-US" altLang="en-US" sz="2400"/>
            </a:br>
            <a:r>
              <a:rPr lang="en-US" altLang="en-US" sz="2400"/>
              <a:t>	Al-Rahman : The Most Merciful</a:t>
            </a:r>
            <a:br>
              <a:rPr lang="en-US" altLang="en-US" sz="2400"/>
            </a:br>
            <a:r>
              <a:rPr lang="en-US" altLang="en-US" sz="2400"/>
              <a:t> 	Al-Raheem : The Most Gracious</a:t>
            </a:r>
            <a:br>
              <a:rPr lang="en-US" altLang="en-US" sz="2400"/>
            </a:br>
            <a:r>
              <a:rPr lang="en-US" altLang="en-US" sz="2400"/>
              <a:t>	Al-Baqee : The Ever Lasting</a:t>
            </a:r>
            <a:br>
              <a:rPr lang="en-US" altLang="en-US" sz="2400"/>
            </a:br>
            <a:r>
              <a:rPr lang="en-US" altLang="en-US" sz="2400"/>
              <a:t>	Al-Aleem : The Most Knowledgeable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/>
              <a:t>		Al-Malek : The King / The Owner</a:t>
            </a:r>
            <a:br>
              <a:rPr lang="en-US" altLang="en-US" sz="2400"/>
            </a:br>
            <a:r>
              <a:rPr lang="en-US" altLang="en-US" sz="2400"/>
              <a:t>	Al-Salam: The Peace</a:t>
            </a:r>
            <a:br>
              <a:rPr lang="en-US" altLang="en-US" sz="2400"/>
            </a:br>
            <a:r>
              <a:rPr lang="en-US" altLang="en-US" sz="2400"/>
              <a:t>	Al-Awal : The First</a:t>
            </a:r>
            <a:br>
              <a:rPr lang="en-US" altLang="en-US" sz="2400"/>
            </a:br>
            <a:r>
              <a:rPr lang="en-US" altLang="en-US" sz="2400"/>
              <a:t>	Al-Akhir : The Last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These attributes compel the Muslim to live in peace and tranquility through out his/her life</a:t>
            </a:r>
          </a:p>
        </p:txBody>
      </p:sp>
      <p:sp>
        <p:nvSpPr>
          <p:cNvPr id="53251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Allah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Names / Attributes of Allah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/>
            </a:pPr>
            <a:r>
              <a:rPr lang="en-US" altLang="en-US" sz="1800"/>
              <a:t>The Most Compassionate 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/>
            </a:pPr>
            <a:r>
              <a:rPr lang="en-US" altLang="en-US" sz="1800"/>
              <a:t>The Merciful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/>
            </a:pPr>
            <a:r>
              <a:rPr lang="en-US" altLang="en-US" sz="1800"/>
              <a:t>The King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/>
            </a:pPr>
            <a:r>
              <a:rPr lang="en-US" altLang="en-US" sz="1800"/>
              <a:t>Most Holy	 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/>
            </a:pPr>
            <a:r>
              <a:rPr lang="en-US" altLang="en-US" sz="1800"/>
              <a:t>All Peaceful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/>
            </a:pPr>
            <a:r>
              <a:rPr lang="en-US" altLang="en-US" sz="1800"/>
              <a:t>The Granter of security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/>
            </a:pPr>
            <a:r>
              <a:rPr lang="en-US" altLang="en-US" sz="1800"/>
              <a:t>The Protector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/>
            </a:pPr>
            <a:r>
              <a:rPr lang="en-US" altLang="en-US" sz="1800"/>
              <a:t>The Mighty	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/>
            </a:pPr>
            <a:r>
              <a:rPr lang="en-US" altLang="en-US" sz="1800"/>
              <a:t>The Compeller 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/>
            </a:pPr>
            <a:r>
              <a:rPr lang="en-US" altLang="en-US" sz="1800"/>
              <a:t>The Majestic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/>
            </a:pPr>
            <a:r>
              <a:rPr lang="en-US" altLang="en-US" sz="1800"/>
              <a:t>The Creator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/>
            </a:pPr>
            <a:r>
              <a:rPr lang="en-US" altLang="en-US" sz="1800"/>
              <a:t>The Maker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/>
            </a:pPr>
            <a:r>
              <a:rPr lang="en-US" altLang="en-US" sz="1800"/>
              <a:t>The Shaper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/>
            </a:pPr>
            <a:r>
              <a:rPr lang="en-US" altLang="en-US" sz="1800"/>
              <a:t>The Forgiver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/>
            </a:pPr>
            <a:r>
              <a:rPr lang="en-US" altLang="en-US" sz="1800"/>
              <a:t>The One Who Subdues</a:t>
            </a: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4876800" y="1676400"/>
            <a:ext cx="4114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990600" indent="-5334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752600" indent="-3810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16"/>
            </a:pPr>
            <a:r>
              <a:rPr lang="en-US" altLang="en-US" sz="1800"/>
              <a:t>The One Who Bestows</a:t>
            </a:r>
          </a:p>
          <a:p>
            <a:pPr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16"/>
            </a:pPr>
            <a:r>
              <a:rPr lang="en-US" altLang="en-US" sz="1800"/>
              <a:t>The Provider</a:t>
            </a:r>
          </a:p>
          <a:p>
            <a:pPr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16"/>
            </a:pPr>
            <a:r>
              <a:rPr lang="en-US" altLang="en-US" sz="1800"/>
              <a:t>The Opener</a:t>
            </a:r>
          </a:p>
          <a:p>
            <a:pPr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16"/>
            </a:pPr>
            <a:r>
              <a:rPr lang="en-US" altLang="en-US" sz="1800"/>
              <a:t>The All-Knowing</a:t>
            </a:r>
          </a:p>
          <a:p>
            <a:pPr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16"/>
            </a:pPr>
            <a:r>
              <a:rPr lang="en-US" altLang="en-US" sz="1800"/>
              <a:t>The Withholder</a:t>
            </a:r>
          </a:p>
          <a:p>
            <a:pPr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16"/>
            </a:pPr>
            <a:r>
              <a:rPr lang="en-US" altLang="en-US" sz="1800"/>
              <a:t>The Expander</a:t>
            </a:r>
          </a:p>
          <a:p>
            <a:pPr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16"/>
            </a:pPr>
            <a:r>
              <a:rPr lang="en-US" altLang="en-US" sz="1800"/>
              <a:t>The One Who Abases</a:t>
            </a:r>
          </a:p>
          <a:p>
            <a:pPr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16"/>
            </a:pPr>
            <a:r>
              <a:rPr lang="en-US" altLang="en-US" sz="1800"/>
              <a:t>The Exalter</a:t>
            </a:r>
          </a:p>
          <a:p>
            <a:pPr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16"/>
            </a:pPr>
            <a:r>
              <a:rPr lang="en-US" altLang="en-US" sz="1800"/>
              <a:t>The One Who Bestows Honor</a:t>
            </a:r>
          </a:p>
          <a:p>
            <a:pPr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16"/>
            </a:pPr>
            <a:r>
              <a:rPr lang="en-US" altLang="en-US" sz="1800"/>
              <a:t>The One Who Humiliates</a:t>
            </a:r>
          </a:p>
          <a:p>
            <a:pPr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16"/>
            </a:pPr>
            <a:r>
              <a:rPr lang="en-US" altLang="en-US" sz="1800"/>
              <a:t>The All Hearing</a:t>
            </a:r>
          </a:p>
          <a:p>
            <a:pPr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16"/>
            </a:pPr>
            <a:r>
              <a:rPr lang="en-US" altLang="en-US" sz="1800"/>
              <a:t>The All Seeing</a:t>
            </a:r>
          </a:p>
          <a:p>
            <a:pPr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16"/>
            </a:pPr>
            <a:r>
              <a:rPr lang="en-US" altLang="en-US" sz="1800"/>
              <a:t>The Judge</a:t>
            </a:r>
          </a:p>
          <a:p>
            <a:pPr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16"/>
            </a:pPr>
            <a:r>
              <a:rPr lang="en-US" altLang="en-US" sz="1800"/>
              <a:t>The Equitable</a:t>
            </a:r>
          </a:p>
          <a:p>
            <a:pPr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16"/>
            </a:pPr>
            <a:r>
              <a:rPr lang="en-US" altLang="en-US" sz="1800"/>
              <a:t>The Gentle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Names / Attributes of Allah</a:t>
            </a:r>
          </a:p>
        </p:txBody>
      </p:sp>
      <p:sp>
        <p:nvSpPr>
          <p:cNvPr id="8704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657600" cy="4525963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31"/>
            </a:pPr>
            <a:r>
              <a:rPr lang="en-US" altLang="en-US" sz="1600">
                <a:solidFill>
                  <a:srgbClr val="FFFFCC"/>
                </a:solidFill>
                <a:effectLst/>
              </a:rPr>
              <a:t>The All-Aware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31"/>
            </a:pPr>
            <a:r>
              <a:rPr lang="en-US" altLang="en-US" sz="1600">
                <a:solidFill>
                  <a:srgbClr val="FFFFCC"/>
                </a:solidFill>
                <a:effectLst/>
              </a:rPr>
              <a:t>The Forbearing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31"/>
            </a:pPr>
            <a:r>
              <a:rPr lang="en-US" altLang="en-US" sz="1600">
                <a:solidFill>
                  <a:srgbClr val="FFFFCC"/>
                </a:solidFill>
                <a:effectLst/>
              </a:rPr>
              <a:t>The Incomparably Great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31"/>
            </a:pPr>
            <a:r>
              <a:rPr lang="en-US" altLang="en-US" sz="1600">
                <a:solidFill>
                  <a:srgbClr val="FFFFCC"/>
                </a:solidFill>
                <a:effectLst/>
              </a:rPr>
              <a:t>The Forgiving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31"/>
            </a:pPr>
            <a:r>
              <a:rPr lang="en-US" altLang="en-US" sz="1600">
                <a:solidFill>
                  <a:srgbClr val="FFFFCC"/>
                </a:solidFill>
                <a:effectLst/>
              </a:rPr>
              <a:t>The Appreciative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31"/>
            </a:pPr>
            <a:r>
              <a:rPr lang="en-US" altLang="en-US" sz="1600">
                <a:solidFill>
                  <a:srgbClr val="FFFFCC"/>
                </a:solidFill>
                <a:effectLst/>
              </a:rPr>
              <a:t>The Most High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31"/>
            </a:pPr>
            <a:r>
              <a:rPr lang="en-US" altLang="en-US" sz="1600">
                <a:solidFill>
                  <a:srgbClr val="FFFFCC"/>
                </a:solidFill>
                <a:effectLst/>
              </a:rPr>
              <a:t>The Most Great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31"/>
            </a:pPr>
            <a:r>
              <a:rPr lang="en-US" altLang="en-US" sz="1600">
                <a:solidFill>
                  <a:srgbClr val="FFFFCC"/>
                </a:solidFill>
                <a:effectLst/>
              </a:rPr>
              <a:t>The Preserver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31"/>
            </a:pPr>
            <a:r>
              <a:rPr lang="en-US" altLang="en-US" sz="1600">
                <a:solidFill>
                  <a:srgbClr val="FFFFCC"/>
                </a:solidFill>
                <a:effectLst/>
              </a:rPr>
              <a:t>The Sustainer	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31"/>
            </a:pPr>
            <a:r>
              <a:rPr lang="en-US" altLang="en-US" sz="1600">
                <a:solidFill>
                  <a:srgbClr val="FFFFCC"/>
                </a:solidFill>
                <a:effectLst/>
              </a:rPr>
              <a:t>The One Who Reckons 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31"/>
            </a:pPr>
            <a:r>
              <a:rPr lang="en-US" altLang="en-US" sz="1600">
                <a:solidFill>
                  <a:srgbClr val="FFFFCC"/>
                </a:solidFill>
                <a:effectLst/>
              </a:rPr>
              <a:t>The Majestic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31"/>
            </a:pPr>
            <a:r>
              <a:rPr lang="en-US" altLang="en-US" sz="1600">
                <a:solidFill>
                  <a:srgbClr val="FFFFCC"/>
                </a:solidFill>
                <a:effectLst/>
              </a:rPr>
              <a:t>The Generous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31"/>
            </a:pPr>
            <a:r>
              <a:rPr lang="en-US" altLang="en-US" sz="1600">
                <a:solidFill>
                  <a:srgbClr val="FFFFCC"/>
                </a:solidFill>
                <a:effectLst/>
              </a:rPr>
              <a:t>The Watchful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31"/>
            </a:pPr>
            <a:r>
              <a:rPr lang="en-US" altLang="en-US" sz="1600">
                <a:solidFill>
                  <a:srgbClr val="FFFFCC"/>
                </a:solidFill>
                <a:effectLst/>
              </a:rPr>
              <a:t>The Responsive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31"/>
            </a:pPr>
            <a:r>
              <a:rPr lang="en-US" altLang="en-US" sz="1600">
                <a:solidFill>
                  <a:srgbClr val="FFFFCC"/>
                </a:solidFill>
                <a:effectLst/>
              </a:rPr>
              <a:t>The All Embracing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31"/>
            </a:pPr>
            <a:r>
              <a:rPr lang="en-US" altLang="en-US" sz="1600">
                <a:solidFill>
                  <a:srgbClr val="FFFFCC"/>
                </a:solidFill>
                <a:effectLst/>
              </a:rPr>
              <a:t>The Wise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31"/>
            </a:pPr>
            <a:r>
              <a:rPr lang="en-US" altLang="en-US" sz="1600">
                <a:solidFill>
                  <a:srgbClr val="FFFFCC"/>
                </a:solidFill>
                <a:effectLst/>
              </a:rPr>
              <a:t>The Loving One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31"/>
            </a:pPr>
            <a:r>
              <a:rPr lang="en-US" altLang="en-US" sz="1600">
                <a:solidFill>
                  <a:srgbClr val="FFFFCC"/>
                </a:solidFill>
                <a:effectLst/>
              </a:rPr>
              <a:t>The Most Glorious</a:t>
            </a:r>
          </a:p>
        </p:txBody>
      </p:sp>
      <p:sp>
        <p:nvSpPr>
          <p:cNvPr id="87051" name="Text Box 11"/>
          <p:cNvSpPr txBox="1">
            <a:spLocks noChangeArrowheads="1"/>
          </p:cNvSpPr>
          <p:nvPr/>
        </p:nvSpPr>
        <p:spPr bwMode="auto">
          <a:xfrm>
            <a:off x="4724400" y="1447800"/>
            <a:ext cx="3124200" cy="497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49"/>
            </a:pPr>
            <a:r>
              <a:rPr lang="en-US" altLang="en-US">
                <a:solidFill>
                  <a:srgbClr val="FFFFCC"/>
                </a:solidFill>
                <a:latin typeface="Garamond" panose="02020404030301010803" pitchFamily="18" charset="0"/>
              </a:rPr>
              <a:t>The One Who Resurrects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49"/>
            </a:pPr>
            <a:r>
              <a:rPr lang="en-US" altLang="en-US">
                <a:solidFill>
                  <a:srgbClr val="FFFFCC"/>
                </a:solidFill>
                <a:latin typeface="Garamond" panose="02020404030301010803" pitchFamily="18" charset="0"/>
              </a:rPr>
              <a:t>The Witness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49"/>
            </a:pPr>
            <a:r>
              <a:rPr lang="en-US" altLang="en-US">
                <a:solidFill>
                  <a:srgbClr val="FFFFCC"/>
                </a:solidFill>
                <a:latin typeface="Garamond" panose="02020404030301010803" pitchFamily="18" charset="0"/>
              </a:rPr>
              <a:t>The Truth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49"/>
            </a:pPr>
            <a:r>
              <a:rPr lang="en-US" altLang="en-US">
                <a:solidFill>
                  <a:srgbClr val="FFFFCC"/>
                </a:solidFill>
                <a:latin typeface="Garamond" panose="02020404030301010803" pitchFamily="18" charset="0"/>
              </a:rPr>
              <a:t>The Ultimate Trustee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49"/>
            </a:pPr>
            <a:r>
              <a:rPr lang="en-US" altLang="en-US">
                <a:solidFill>
                  <a:srgbClr val="FFFFCC"/>
                </a:solidFill>
                <a:latin typeface="Garamond" panose="02020404030301010803" pitchFamily="18" charset="0"/>
              </a:rPr>
              <a:t>The Most Strong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49"/>
            </a:pPr>
            <a:r>
              <a:rPr lang="en-US" altLang="en-US">
                <a:solidFill>
                  <a:srgbClr val="FFFFCC"/>
                </a:solidFill>
                <a:latin typeface="Garamond" panose="02020404030301010803" pitchFamily="18" charset="0"/>
              </a:rPr>
              <a:t>The Authoritative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49"/>
            </a:pPr>
            <a:r>
              <a:rPr lang="en-US" altLang="en-US">
                <a:solidFill>
                  <a:srgbClr val="FFFFCC"/>
                </a:solidFill>
                <a:latin typeface="Garamond" panose="02020404030301010803" pitchFamily="18" charset="0"/>
              </a:rPr>
              <a:t>The Protector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49"/>
            </a:pPr>
            <a:r>
              <a:rPr lang="en-US" altLang="en-US">
                <a:solidFill>
                  <a:srgbClr val="FFFFCC"/>
                </a:solidFill>
                <a:latin typeface="Garamond" panose="02020404030301010803" pitchFamily="18" charset="0"/>
              </a:rPr>
              <a:t>The Praiseworthy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49"/>
            </a:pPr>
            <a:r>
              <a:rPr lang="en-US" altLang="en-US">
                <a:solidFill>
                  <a:srgbClr val="FFFFCC"/>
                </a:solidFill>
                <a:latin typeface="Garamond" panose="02020404030301010803" pitchFamily="18" charset="0"/>
              </a:rPr>
              <a:t>The</a:t>
            </a:r>
            <a:r>
              <a:rPr lang="en-US" altLang="en-US">
                <a:solidFill>
                  <a:srgbClr val="FFFFCC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Appraiser</a:t>
            </a:r>
            <a:r>
              <a:rPr lang="en-US" altLang="en-US">
                <a:solidFill>
                  <a:srgbClr val="FFFFCC"/>
                </a:solidFill>
                <a:latin typeface="Garamond" panose="02020404030301010803" pitchFamily="18" charset="0"/>
              </a:rPr>
              <a:t>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49"/>
            </a:pPr>
            <a:r>
              <a:rPr lang="en-US" altLang="en-US">
                <a:solidFill>
                  <a:srgbClr val="FFFFCC"/>
                </a:solidFill>
                <a:latin typeface="Garamond" panose="02020404030301010803" pitchFamily="18" charset="0"/>
              </a:rPr>
              <a:t>The Originator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49"/>
            </a:pPr>
            <a:r>
              <a:rPr lang="en-US" altLang="en-US">
                <a:solidFill>
                  <a:srgbClr val="FFFFCC"/>
                </a:solidFill>
                <a:latin typeface="Garamond" panose="02020404030301010803" pitchFamily="18" charset="0"/>
              </a:rPr>
              <a:t>The Restorer of life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49"/>
            </a:pPr>
            <a:r>
              <a:rPr lang="en-US" altLang="en-US">
                <a:solidFill>
                  <a:srgbClr val="FFFFCC"/>
                </a:solidFill>
                <a:latin typeface="Garamond" panose="02020404030301010803" pitchFamily="18" charset="0"/>
              </a:rPr>
              <a:t>The Giver of life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49"/>
            </a:pPr>
            <a:r>
              <a:rPr lang="en-US" altLang="en-US">
                <a:solidFill>
                  <a:srgbClr val="FFFFCC"/>
                </a:solidFill>
                <a:latin typeface="Garamond" panose="02020404030301010803" pitchFamily="18" charset="0"/>
              </a:rPr>
              <a:t>The Causer of death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49"/>
            </a:pPr>
            <a:r>
              <a:rPr lang="en-US" altLang="en-US">
                <a:solidFill>
                  <a:srgbClr val="FFFFCC"/>
                </a:solidFill>
                <a:latin typeface="Garamond" panose="02020404030301010803" pitchFamily="18" charset="0"/>
              </a:rPr>
              <a:t>The Ever Living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49"/>
            </a:pPr>
            <a:r>
              <a:rPr lang="en-US" altLang="en-US">
                <a:solidFill>
                  <a:srgbClr val="FFFFCC"/>
                </a:solidFill>
                <a:latin typeface="Garamond" panose="02020404030301010803" pitchFamily="18" charset="0"/>
              </a:rPr>
              <a:t>The Self Existing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49"/>
            </a:pPr>
            <a:r>
              <a:rPr lang="en-US" altLang="en-US">
                <a:solidFill>
                  <a:srgbClr val="FFFFCC"/>
                </a:solidFill>
                <a:latin typeface="Garamond" panose="02020404030301010803" pitchFamily="18" charset="0"/>
              </a:rPr>
              <a:t>The Self Sufficient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49"/>
            </a:pPr>
            <a:r>
              <a:rPr lang="en-US" altLang="en-US">
                <a:solidFill>
                  <a:srgbClr val="FFFFCC"/>
                </a:solidFill>
                <a:latin typeface="Garamond" panose="02020404030301010803" pitchFamily="18" charset="0"/>
              </a:rPr>
              <a:t>The Glorified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49"/>
            </a:pPr>
            <a:r>
              <a:rPr lang="en-US" altLang="en-US">
                <a:solidFill>
                  <a:srgbClr val="FFFFCC"/>
                </a:solidFill>
                <a:latin typeface="Garamond" panose="02020404030301010803" pitchFamily="18" charset="0"/>
              </a:rPr>
              <a:t>The Unique</a:t>
            </a:r>
            <a:endParaRPr lang="en-US" altLang="en-US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Names / Attributes of Allah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657600" cy="4525963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67"/>
            </a:pPr>
            <a:r>
              <a:rPr lang="en-US" altLang="en-US" sz="1800">
                <a:solidFill>
                  <a:srgbClr val="FFFFCC"/>
                </a:solidFill>
              </a:rPr>
              <a:t>The One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67"/>
            </a:pPr>
            <a:r>
              <a:rPr lang="en-US" altLang="en-US" sz="1800">
                <a:solidFill>
                  <a:srgbClr val="FFFFCC"/>
                </a:solidFill>
              </a:rPr>
              <a:t>The Eternal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67"/>
            </a:pPr>
            <a:r>
              <a:rPr lang="en-US" altLang="en-US" sz="1800">
                <a:solidFill>
                  <a:srgbClr val="FFFFCC"/>
                </a:solidFill>
              </a:rPr>
              <a:t>The Able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67"/>
            </a:pPr>
            <a:r>
              <a:rPr lang="en-US" altLang="en-US" sz="1800">
                <a:solidFill>
                  <a:srgbClr val="FFFFCC"/>
                </a:solidFill>
              </a:rPr>
              <a:t>The Powerful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67"/>
            </a:pPr>
            <a:r>
              <a:rPr lang="en-US" altLang="en-US" sz="1800">
                <a:solidFill>
                  <a:srgbClr val="FFFFCC"/>
                </a:solidFill>
              </a:rPr>
              <a:t>The Expediter 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67"/>
            </a:pPr>
            <a:r>
              <a:rPr lang="en-US" altLang="en-US" sz="1800">
                <a:solidFill>
                  <a:srgbClr val="FFFFCC"/>
                </a:solidFill>
              </a:rPr>
              <a:t>The Delayer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67"/>
            </a:pPr>
            <a:r>
              <a:rPr lang="en-US" altLang="en-US" sz="1800">
                <a:solidFill>
                  <a:srgbClr val="FFFFCC"/>
                </a:solidFill>
              </a:rPr>
              <a:t>The First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67"/>
            </a:pPr>
            <a:r>
              <a:rPr lang="en-US" altLang="en-US" sz="1800">
                <a:solidFill>
                  <a:srgbClr val="FFFFCC"/>
                </a:solidFill>
              </a:rPr>
              <a:t>The Last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67"/>
            </a:pPr>
            <a:r>
              <a:rPr lang="en-US" altLang="en-US" sz="1800">
                <a:solidFill>
                  <a:srgbClr val="FFFFCC"/>
                </a:solidFill>
              </a:rPr>
              <a:t>The Manifest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67"/>
            </a:pPr>
            <a:r>
              <a:rPr lang="en-US" altLang="en-US" sz="1800">
                <a:solidFill>
                  <a:srgbClr val="FFFFCC"/>
                </a:solidFill>
              </a:rPr>
              <a:t>The Hidden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67"/>
            </a:pPr>
            <a:r>
              <a:rPr lang="en-US" altLang="en-US" sz="1800">
                <a:solidFill>
                  <a:srgbClr val="FFFFCC"/>
                </a:solidFill>
              </a:rPr>
              <a:t>The Governor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67"/>
            </a:pPr>
            <a:r>
              <a:rPr lang="en-US" altLang="en-US" sz="1800">
                <a:solidFill>
                  <a:srgbClr val="FFFFCC"/>
                </a:solidFill>
              </a:rPr>
              <a:t>The Most Exalted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67"/>
            </a:pPr>
            <a:r>
              <a:rPr lang="en-US" altLang="en-US" sz="1800">
                <a:solidFill>
                  <a:srgbClr val="FFFFCC"/>
                </a:solidFill>
              </a:rPr>
              <a:t>The Source of Goodness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67"/>
            </a:pPr>
            <a:r>
              <a:rPr lang="en-US" altLang="en-US" sz="1800">
                <a:solidFill>
                  <a:srgbClr val="FFFFCC"/>
                </a:solidFill>
              </a:rPr>
              <a:t>The Acceptance of Repentance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67"/>
            </a:pPr>
            <a:r>
              <a:rPr lang="en-US" altLang="en-US" sz="1800">
                <a:solidFill>
                  <a:srgbClr val="FFFFCC"/>
                </a:solidFill>
              </a:rPr>
              <a:t>The Avenger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67"/>
            </a:pPr>
            <a:r>
              <a:rPr lang="en-US" altLang="en-US" sz="1800">
                <a:solidFill>
                  <a:srgbClr val="FFFFCC"/>
                </a:solidFill>
              </a:rPr>
              <a:t>The Pardoner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Tx/>
              <a:buFont typeface="Wingdings" panose="05000000000000000000" pitchFamily="2" charset="2"/>
              <a:buAutoNum type="arabicPeriod" startAt="67"/>
            </a:pPr>
            <a:r>
              <a:rPr lang="en-US" altLang="en-US" sz="1800">
                <a:solidFill>
                  <a:srgbClr val="FFFFCC"/>
                </a:solidFill>
              </a:rPr>
              <a:t>The Most Kind</a:t>
            </a: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4724400" y="1447800"/>
            <a:ext cx="3124200" cy="486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84"/>
            </a:pPr>
            <a:r>
              <a:rPr lang="en-US" altLang="en-US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The Eternal Owner of Sovereignty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84"/>
            </a:pPr>
            <a:r>
              <a:rPr lang="en-US" altLang="en-US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The Lord of Majesty and Honor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84"/>
            </a:pPr>
            <a:r>
              <a:rPr lang="en-US" altLang="en-US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The Just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84"/>
            </a:pPr>
            <a:r>
              <a:rPr lang="en-US" altLang="en-US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The Gatherer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84"/>
            </a:pPr>
            <a:r>
              <a:rPr lang="en-US" altLang="en-US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The All Sufficient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84"/>
            </a:pPr>
            <a:r>
              <a:rPr lang="en-US" altLang="en-US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The One Who Enriches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84"/>
            </a:pPr>
            <a:r>
              <a:rPr lang="en-US" altLang="en-US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The One Who Prevents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84"/>
            </a:pPr>
            <a:r>
              <a:rPr lang="en-US" altLang="en-US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The Afflicter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84"/>
            </a:pPr>
            <a:r>
              <a:rPr lang="en-US" altLang="en-US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The One Who Benefits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84"/>
            </a:pPr>
            <a:r>
              <a:rPr lang="en-US" altLang="en-US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The Light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84"/>
            </a:pPr>
            <a:r>
              <a:rPr lang="en-US" altLang="en-US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The Guide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84"/>
            </a:pPr>
            <a:r>
              <a:rPr lang="en-US" altLang="en-US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The Originator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84"/>
            </a:pPr>
            <a:r>
              <a:rPr lang="en-US" altLang="en-US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The Ever Lasting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84"/>
            </a:pPr>
            <a:r>
              <a:rPr lang="en-US" altLang="en-US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The Ultimate Inheritor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84"/>
            </a:pPr>
            <a:r>
              <a:rPr lang="en-US" altLang="en-US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The Guide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AutoNum type="arabicPeriod" startAt="84"/>
            </a:pPr>
            <a:r>
              <a:rPr lang="en-US" altLang="en-US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The Patient</a:t>
            </a:r>
            <a:endParaRPr lang="en-US" altLang="en-US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Allah is not a philosophical concept, or a deity that is far removed!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One can think of God as a “Personal God” – that is  readily approachable, loving, caring, and merciful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Ones relationship with God is direct. </a:t>
            </a:r>
            <a:br>
              <a:rPr lang="en-US" altLang="en-US" sz="2800"/>
            </a:br>
            <a:r>
              <a:rPr lang="en-US" altLang="en-US" sz="2800"/>
              <a:t>- No hierarchy in Islam.</a:t>
            </a:r>
            <a:br>
              <a:rPr lang="en-US" altLang="en-US" sz="2800"/>
            </a:br>
            <a:r>
              <a:rPr lang="en-US" altLang="en-US" sz="2800"/>
              <a:t>- “When my servants asks you about me, tell them that I am Close, I reply to the supplications of those who asks me” (2:186)</a:t>
            </a:r>
          </a:p>
          <a:p>
            <a:pPr>
              <a:lnSpc>
                <a:spcPct val="90000"/>
              </a:lnSpc>
            </a:pPr>
            <a:r>
              <a:rPr lang="en-US" altLang="en-US" sz="2800" i="1"/>
              <a:t>Why do Muslims refer to Allah as a “He” and not as a “She”?</a:t>
            </a:r>
            <a:endParaRPr lang="en-US" altLang="en-US" sz="2800"/>
          </a:p>
        </p:txBody>
      </p:sp>
      <p:sp>
        <p:nvSpPr>
          <p:cNvPr id="54275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Allah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Opening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600200"/>
            <a:ext cx="4267200" cy="4525963"/>
          </a:xfrm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FontTx/>
              <a:buNone/>
            </a:pPr>
            <a:r>
              <a:rPr lang="en-US" altLang="en-US" sz="1600" b="1" u="sng" dirty="0"/>
              <a:t>Surat Al- </a:t>
            </a:r>
            <a:r>
              <a:rPr lang="en-US" altLang="en-US" sz="1600" b="1" u="sng" dirty="0" err="1"/>
              <a:t>Fatiha</a:t>
            </a:r>
            <a:r>
              <a:rPr lang="en-US" altLang="en-US" sz="1600" b="1" u="sng" dirty="0"/>
              <a:t> (Chapter 1, The Opening)</a:t>
            </a:r>
          </a:p>
          <a:p>
            <a:pPr eaLnBrk="0" hangingPunc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FontTx/>
              <a:buNone/>
            </a:pPr>
            <a:r>
              <a:rPr lang="en-US" altLang="en-US" sz="1800" b="1" dirty="0"/>
              <a:t>1.</a:t>
            </a:r>
            <a:r>
              <a:rPr lang="en-US" altLang="en-US" sz="1800" dirty="0"/>
              <a:t> In the name of Allah, the Beneficent, the Merciful. </a:t>
            </a:r>
          </a:p>
          <a:p>
            <a:pPr eaLnBrk="0" hangingPunc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FontTx/>
              <a:buNone/>
            </a:pPr>
            <a:r>
              <a:rPr lang="en-US" altLang="en-US" sz="1800" b="1" dirty="0"/>
              <a:t>2.</a:t>
            </a:r>
            <a:r>
              <a:rPr lang="en-US" altLang="en-US" sz="1800" dirty="0"/>
              <a:t> All Praise is due to Allah, the Lord of the worlds.</a:t>
            </a:r>
          </a:p>
          <a:p>
            <a:pPr eaLnBrk="0" hangingPunc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FontTx/>
              <a:buNone/>
            </a:pPr>
            <a:r>
              <a:rPr lang="en-US" altLang="en-US" sz="1800" b="1" dirty="0"/>
              <a:t>3.</a:t>
            </a:r>
            <a:r>
              <a:rPr lang="en-US" altLang="en-US" sz="1800" dirty="0"/>
              <a:t> The Beneficent, The Clement; </a:t>
            </a:r>
          </a:p>
          <a:p>
            <a:pPr eaLnBrk="0" hangingPunc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FontTx/>
              <a:buNone/>
            </a:pPr>
            <a:r>
              <a:rPr lang="en-US" altLang="en-US" sz="1800" b="1" dirty="0"/>
              <a:t>4.</a:t>
            </a:r>
            <a:r>
              <a:rPr lang="en-US" altLang="en-US" sz="1800" dirty="0"/>
              <a:t> Master of the Day of Judgment. </a:t>
            </a:r>
          </a:p>
          <a:p>
            <a:pPr eaLnBrk="0" hangingPunc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FontTx/>
              <a:buNone/>
            </a:pPr>
            <a:r>
              <a:rPr lang="en-US" altLang="en-US" sz="1800" b="1" dirty="0"/>
              <a:t>5.</a:t>
            </a:r>
            <a:r>
              <a:rPr lang="en-US" altLang="en-US" sz="1800" dirty="0"/>
              <a:t> You alone we worship, and you alone we seek for help.</a:t>
            </a:r>
          </a:p>
          <a:p>
            <a:pPr eaLnBrk="0" hangingPunc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FontTx/>
              <a:buNone/>
            </a:pPr>
            <a:r>
              <a:rPr lang="en-US" altLang="en-US" sz="1800" b="1" dirty="0"/>
              <a:t>6.</a:t>
            </a:r>
            <a:r>
              <a:rPr lang="en-US" altLang="en-US" sz="1800" dirty="0"/>
              <a:t> Guide us to the straight path</a:t>
            </a:r>
          </a:p>
          <a:p>
            <a:pPr eaLnBrk="0" hangingPunc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FontTx/>
              <a:buNone/>
            </a:pPr>
            <a:r>
              <a:rPr lang="en-US" altLang="en-US" sz="1800" b="1" dirty="0"/>
              <a:t>7.</a:t>
            </a:r>
            <a:r>
              <a:rPr lang="en-US" altLang="en-US" sz="1800" dirty="0"/>
              <a:t> The path of those upon whom you bestowed your favors; not the path of those upon whom your wrath is brought down, or those who went astray</a:t>
            </a:r>
            <a:endParaRPr lang="en-US" altLang="en-US" sz="2400" dirty="0"/>
          </a:p>
        </p:txBody>
      </p:sp>
      <p:pic>
        <p:nvPicPr>
          <p:cNvPr id="179204" name="Picture 4" descr="1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676400"/>
            <a:ext cx="4038600" cy="3897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Mohammad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696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The message of Islam came to us through Prophet Mohammad; peace be upon him.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Born in Mecca, SA. in 570 CE ~ 600 years after Jesus, peace be upon him.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Started the message of Islam when he was 40 years old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The message continued for 23 years</a:t>
            </a:r>
            <a:br>
              <a:rPr lang="en-US" altLang="en-US" sz="2800" dirty="0"/>
            </a:br>
            <a:r>
              <a:rPr lang="en-US" altLang="en-US" sz="2800" dirty="0"/>
              <a:t>13 in Mecca and 10 in </a:t>
            </a:r>
            <a:r>
              <a:rPr lang="en-US" altLang="en-US" sz="2800" dirty="0" err="1"/>
              <a:t>Madina</a:t>
            </a:r>
            <a:endParaRPr lang="en-US" altLang="en-US" sz="2800" dirty="0"/>
          </a:p>
          <a:p>
            <a:pPr>
              <a:lnSpc>
                <a:spcPct val="90000"/>
              </a:lnSpc>
            </a:pPr>
            <a:r>
              <a:rPr lang="en-US" altLang="en-US" sz="2800" dirty="0"/>
              <a:t>Lived for 63 years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Died in 632 CE and buried in </a:t>
            </a:r>
            <a:r>
              <a:rPr lang="en-US" altLang="en-US" sz="2800" dirty="0" err="1"/>
              <a:t>Madina</a:t>
            </a:r>
            <a:r>
              <a:rPr lang="en-US" altLang="en-US" sz="2800" dirty="0"/>
              <a:t>, SA.</a:t>
            </a:r>
          </a:p>
        </p:txBody>
      </p:sp>
      <p:pic>
        <p:nvPicPr>
          <p:cNvPr id="55300" name="Picture 4" descr="prophet_mosque1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3886200"/>
            <a:ext cx="2514600" cy="1539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He was knows well before Islam as Al-Ameen: The Trustworthy one.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Known with his excellent moral character well before Islam.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000" i="1"/>
              <a:t>“I was sent to perfect moral excellence”</a:t>
            </a:r>
          </a:p>
          <a:p>
            <a:pPr>
              <a:lnSpc>
                <a:spcPct val="90000"/>
              </a:lnSpc>
            </a:pPr>
            <a:r>
              <a:rPr lang="en-US" altLang="en-US" sz="2400" i="1"/>
              <a:t>“My example to the rest of the prophets before me, is like a person who built a beautiful building and left one brick out.  The people visit this building and wonder: how beautiful this building is - if he just finishes the last brick.  I am, to the rest of the prophets, like that brick.”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Mohammad, peace be upon him, is the seal of the prophets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Mohammad is not the founder of Islam.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Mohammedans is an offensive term to Muslims. </a:t>
            </a:r>
            <a:br>
              <a:rPr lang="en-US" altLang="en-US" sz="2400"/>
            </a:br>
            <a:r>
              <a:rPr lang="en-US" altLang="en-US" sz="2400"/>
              <a:t>   - </a:t>
            </a:r>
            <a:r>
              <a:rPr lang="en-US" altLang="en-US" sz="2400" i="1"/>
              <a:t>Muslims do not worship Mohammad!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i="1"/>
          </a:p>
          <a:p>
            <a:pPr>
              <a:lnSpc>
                <a:spcPct val="90000"/>
              </a:lnSpc>
            </a:pPr>
            <a:endParaRPr lang="en-US" altLang="en-US" sz="2400"/>
          </a:p>
        </p:txBody>
      </p:sp>
      <p:sp>
        <p:nvSpPr>
          <p:cNvPr id="56323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Mohammad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 dirty="0"/>
              <a:t>Muslims believe in all the previous Prophets:</a:t>
            </a:r>
            <a:br>
              <a:rPr lang="en-US" altLang="en-US" sz="2000" dirty="0"/>
            </a:br>
            <a:r>
              <a:rPr lang="en-US" altLang="en-US" sz="2000" dirty="0"/>
              <a:t>Adam, Noah, Abraham, Ishmael, Jacob, Joseph, Moses, Jesus, David, </a:t>
            </a:r>
            <a:r>
              <a:rPr lang="en-US" altLang="en-US" sz="2000" dirty="0" err="1"/>
              <a:t>Salamon</a:t>
            </a:r>
            <a:r>
              <a:rPr lang="en-US" altLang="en-US" sz="2000" dirty="0"/>
              <a:t> …</a:t>
            </a:r>
            <a:br>
              <a:rPr lang="en-US" altLang="en-US" sz="2000" dirty="0"/>
            </a:br>
            <a:r>
              <a:rPr lang="en-US" altLang="en-US" sz="2000" dirty="0"/>
              <a:t> - 23 Names mentioned in the Quran!</a:t>
            </a:r>
            <a:br>
              <a:rPr lang="en-US" altLang="en-US" sz="2000" dirty="0"/>
            </a:br>
            <a:r>
              <a:rPr lang="en-US" altLang="en-US" sz="2000" dirty="0"/>
              <a:t> - Muslims do not distinguish between the prophets – they are all respected Messengers of Allah.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Greatest Five (Ulu Al-</a:t>
            </a:r>
            <a:r>
              <a:rPr lang="en-US" altLang="en-US" sz="2000" dirty="0" err="1"/>
              <a:t>Azm</a:t>
            </a:r>
            <a:r>
              <a:rPr lang="en-US" altLang="en-US" sz="2000" dirty="0"/>
              <a:t>): Noah, Abraham, Moses, Jesus &amp; Mohammad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Muslims also believe other Holy Books </a:t>
            </a:r>
            <a:r>
              <a:rPr lang="en-US" altLang="en-US" sz="2000" i="1" dirty="0"/>
              <a:t>were</a:t>
            </a:r>
            <a:r>
              <a:rPr lang="en-US" altLang="en-US" sz="2000" dirty="0"/>
              <a:t> also revealed by God.  Al-</a:t>
            </a:r>
            <a:r>
              <a:rPr lang="en-US" altLang="en-US" sz="2000" dirty="0" err="1"/>
              <a:t>Zapoor</a:t>
            </a:r>
            <a:r>
              <a:rPr lang="en-US" altLang="en-US" sz="2000" dirty="0"/>
              <a:t> (Psalms), Al-</a:t>
            </a:r>
            <a:r>
              <a:rPr lang="en-US" altLang="en-US" sz="2000" dirty="0" err="1"/>
              <a:t>Tawrah</a:t>
            </a:r>
            <a:r>
              <a:rPr lang="en-US" altLang="en-US" sz="2000" dirty="0"/>
              <a:t> (Torah), Al-</a:t>
            </a:r>
            <a:r>
              <a:rPr lang="en-US" altLang="en-US" sz="2000" dirty="0" err="1"/>
              <a:t>Injeel</a:t>
            </a:r>
            <a:r>
              <a:rPr lang="en-US" altLang="en-US" sz="2000" dirty="0"/>
              <a:t> (Gospel) 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Mohammad: the last prophet of this purified caravan. He was sent to All Mankind:</a:t>
            </a:r>
            <a:br>
              <a:rPr lang="en-US" altLang="en-US" sz="2000" dirty="0"/>
            </a:br>
            <a:r>
              <a:rPr lang="en-US" altLang="en-US" sz="2000" dirty="0"/>
              <a:t>“ Oh, Mohammad: We have sent you mercy to All Mankind” (21:107)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It’s important that people study his life, and what he called for.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</p:txBody>
      </p:sp>
      <p:sp>
        <p:nvSpPr>
          <p:cNvPr id="57347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Mohammad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5" name="Picture 9" descr="Family Tree of Rasulullah(sallallahu alaiyhi wassallam)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Al-Quran</a:t>
            </a: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696200" cy="4525963"/>
          </a:xfrm>
        </p:spPr>
        <p:txBody>
          <a:bodyPr/>
          <a:lstStyle/>
          <a:p>
            <a:r>
              <a:rPr lang="en-US" altLang="en-US" sz="2400"/>
              <a:t>Al-Quran: Islam’s Holy Book</a:t>
            </a:r>
          </a:p>
          <a:p>
            <a:r>
              <a:rPr lang="en-US" altLang="en-US" sz="2400"/>
              <a:t>It’s the literal word of God</a:t>
            </a:r>
          </a:p>
          <a:p>
            <a:r>
              <a:rPr lang="en-US" altLang="en-US" sz="2400"/>
              <a:t>It was revealed to prophet Mohammad via angel Gibreel (Gabriel) over 23 years</a:t>
            </a:r>
            <a:br>
              <a:rPr lang="en-US" altLang="en-US" sz="2400"/>
            </a:br>
            <a:r>
              <a:rPr lang="en-US" altLang="en-US" sz="1800" i="1"/>
              <a:t>	</a:t>
            </a:r>
            <a:r>
              <a:rPr lang="en-US" altLang="en-US" sz="2400" i="1"/>
              <a:t>- Mohammad was illiterate!</a:t>
            </a:r>
          </a:p>
          <a:p>
            <a:r>
              <a:rPr lang="en-US" altLang="en-US" sz="2400"/>
              <a:t>It’s 114 Chapters, vary in length. (604 pages, 6,236 verses)</a:t>
            </a:r>
          </a:p>
          <a:p>
            <a:r>
              <a:rPr lang="en-US" altLang="en-US" sz="2400"/>
              <a:t>It’s in Arabic. There are translations in all different languages.</a:t>
            </a:r>
            <a:br>
              <a:rPr lang="en-US" altLang="en-US" sz="2400"/>
            </a:br>
            <a:r>
              <a:rPr lang="en-US" altLang="en-US" sz="2400"/>
              <a:t> - Translation is not a Quran!</a:t>
            </a:r>
          </a:p>
          <a:p>
            <a:r>
              <a:rPr lang="en-US" altLang="en-US" sz="2400"/>
              <a:t>Al-Quran and the Sunnah (Tradition) of the prophet are the sources of Sharia (Islamic Law).</a:t>
            </a:r>
          </a:p>
        </p:txBody>
      </p:sp>
      <p:pic>
        <p:nvPicPr>
          <p:cNvPr id="58375" name="Picture 7" descr="quran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304800"/>
            <a:ext cx="2462213" cy="1774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3" name="Picture 5" descr="Qura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/>
          <a:lstStyle/>
          <a:p>
            <a:r>
              <a:rPr lang="en-US" altLang="en-US"/>
              <a:t>Five Pillars of Islam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Five Pillars of Islam - 1</a:t>
            </a: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543800" cy="4525963"/>
          </a:xfrm>
        </p:spPr>
        <p:txBody>
          <a:bodyPr/>
          <a:lstStyle/>
          <a:p>
            <a:r>
              <a:rPr lang="en-US" altLang="en-US" sz="2800"/>
              <a:t>Shahada : Testimony that there is no God except Allah, and Mohammad is his Messenger</a:t>
            </a:r>
          </a:p>
          <a:p>
            <a:endParaRPr lang="en-US" altLang="en-US" sz="2800"/>
          </a:p>
          <a:p>
            <a:endParaRPr lang="en-US" altLang="en-US" sz="2800"/>
          </a:p>
        </p:txBody>
      </p:sp>
      <p:pic>
        <p:nvPicPr>
          <p:cNvPr id="61451" name="Picture 11" descr="Shahadah-a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505200"/>
            <a:ext cx="5562600" cy="2163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Five Pillars of Islam - 2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953000" cy="4038600"/>
          </a:xfrm>
        </p:spPr>
        <p:txBody>
          <a:bodyPr/>
          <a:lstStyle/>
          <a:p>
            <a:r>
              <a:rPr lang="en-US" altLang="en-US" sz="2800"/>
              <a:t>Iqam Al-Salat: Perform the Prayers</a:t>
            </a:r>
            <a:br>
              <a:rPr lang="en-US" altLang="en-US" sz="2800"/>
            </a:br>
            <a:r>
              <a:rPr lang="en-US" altLang="en-US" sz="2800"/>
              <a:t> - 5 daily Prayers </a:t>
            </a:r>
            <a:br>
              <a:rPr lang="en-US" altLang="en-US" sz="2800"/>
            </a:br>
            <a:r>
              <a:rPr lang="en-US" altLang="en-US" sz="2800"/>
              <a:t>	- Fajir / Down</a:t>
            </a:r>
            <a:br>
              <a:rPr lang="en-US" altLang="en-US" sz="2800"/>
            </a:br>
            <a:r>
              <a:rPr lang="en-US" altLang="en-US" sz="2800"/>
              <a:t>      - Zuhur / Noon</a:t>
            </a:r>
            <a:br>
              <a:rPr lang="en-US" altLang="en-US" sz="2800"/>
            </a:br>
            <a:r>
              <a:rPr lang="en-US" altLang="en-US" sz="2800"/>
              <a:t>	- Asir /Afternoon</a:t>
            </a:r>
            <a:br>
              <a:rPr lang="en-US" altLang="en-US" sz="2800"/>
            </a:br>
            <a:r>
              <a:rPr lang="en-US" altLang="en-US" sz="2800"/>
              <a:t>	- Maghrib / Sunset</a:t>
            </a:r>
            <a:br>
              <a:rPr lang="en-US" altLang="en-US" sz="2800"/>
            </a:br>
            <a:r>
              <a:rPr lang="en-US" altLang="en-US" sz="2800"/>
              <a:t>	- Isha / Night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/>
              <a:t>     - Friday Prayer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800"/>
          </a:p>
        </p:txBody>
      </p:sp>
      <p:pic>
        <p:nvPicPr>
          <p:cNvPr id="77833" name="Picture 9" descr="salat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1371600"/>
            <a:ext cx="28987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Line 4"/>
          <p:cNvSpPr>
            <a:spLocks noChangeShapeType="1"/>
          </p:cNvSpPr>
          <p:nvPr/>
        </p:nvSpPr>
        <p:spPr bwMode="auto">
          <a:xfrm>
            <a:off x="1676400" y="4419600"/>
            <a:ext cx="0" cy="6858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7525" name="Line 5"/>
          <p:cNvSpPr>
            <a:spLocks noChangeShapeType="1"/>
          </p:cNvSpPr>
          <p:nvPr/>
        </p:nvSpPr>
        <p:spPr bwMode="auto">
          <a:xfrm>
            <a:off x="3276600" y="4419600"/>
            <a:ext cx="0" cy="6858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7526" name="Line 6"/>
          <p:cNvSpPr>
            <a:spLocks noChangeShapeType="1"/>
          </p:cNvSpPr>
          <p:nvPr/>
        </p:nvSpPr>
        <p:spPr bwMode="auto">
          <a:xfrm>
            <a:off x="5181600" y="4419600"/>
            <a:ext cx="0" cy="6858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7527" name="Object 7"/>
          <p:cNvGraphicFramePr>
            <a:graphicFrameLocks noChangeAspect="1"/>
          </p:cNvGraphicFramePr>
          <p:nvPr/>
        </p:nvGraphicFramePr>
        <p:xfrm>
          <a:off x="1066800" y="3657600"/>
          <a:ext cx="72072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59" name="CorelDRAW! Graphic" r:id="rId3" imgW="7206120" imgH="433080" progId="CDraw">
                  <p:embed/>
                </p:oleObj>
              </mc:Choice>
              <mc:Fallback>
                <p:oleObj name="CorelDRAW! Graphic" r:id="rId3" imgW="7206120" imgH="433080" progId="CDraw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657600"/>
                        <a:ext cx="72072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28" name="Line 8"/>
          <p:cNvSpPr>
            <a:spLocks noChangeShapeType="1"/>
          </p:cNvSpPr>
          <p:nvPr/>
        </p:nvSpPr>
        <p:spPr bwMode="auto">
          <a:xfrm>
            <a:off x="7162800" y="4419600"/>
            <a:ext cx="0" cy="6858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7529" name="Text Box 9"/>
          <p:cNvSpPr txBox="1">
            <a:spLocks noChangeArrowheads="1"/>
          </p:cNvSpPr>
          <p:nvPr/>
        </p:nvSpPr>
        <p:spPr bwMode="auto">
          <a:xfrm>
            <a:off x="1219200" y="5181600"/>
            <a:ext cx="857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chemeClr val="tx2"/>
              </a:buClr>
            </a:pPr>
            <a:r>
              <a:rPr lang="en-US" altLang="en-US">
                <a:solidFill>
                  <a:schemeClr val="tx2"/>
                </a:solidFill>
                <a:latin typeface="Goudy Old Style" panose="02020502050305020303" pitchFamily="18" charset="0"/>
              </a:rPr>
              <a:t>Sunrise</a:t>
            </a:r>
          </a:p>
        </p:txBody>
      </p:sp>
      <p:sp>
        <p:nvSpPr>
          <p:cNvPr id="107530" name="Text Box 10"/>
          <p:cNvSpPr txBox="1">
            <a:spLocks noChangeArrowheads="1"/>
          </p:cNvSpPr>
          <p:nvPr/>
        </p:nvSpPr>
        <p:spPr bwMode="auto">
          <a:xfrm>
            <a:off x="2971800" y="5181600"/>
            <a:ext cx="71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chemeClr val="tx2"/>
              </a:buClr>
            </a:pPr>
            <a:r>
              <a:rPr lang="en-US" altLang="en-US">
                <a:solidFill>
                  <a:schemeClr val="tx2"/>
                </a:solidFill>
                <a:latin typeface="Goudy Old Style" panose="02020502050305020303" pitchFamily="18" charset="0"/>
              </a:rPr>
              <a:t>Noon</a:t>
            </a:r>
          </a:p>
        </p:txBody>
      </p:sp>
      <p:sp>
        <p:nvSpPr>
          <p:cNvPr id="107531" name="Text Box 11"/>
          <p:cNvSpPr txBox="1">
            <a:spLocks noChangeArrowheads="1"/>
          </p:cNvSpPr>
          <p:nvPr/>
        </p:nvSpPr>
        <p:spPr bwMode="auto">
          <a:xfrm>
            <a:off x="4800600" y="5181600"/>
            <a:ext cx="785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chemeClr val="tx2"/>
              </a:buClr>
            </a:pPr>
            <a:r>
              <a:rPr lang="en-US" altLang="en-US">
                <a:solidFill>
                  <a:schemeClr val="tx2"/>
                </a:solidFill>
                <a:latin typeface="Goudy Old Style" panose="02020502050305020303" pitchFamily="18" charset="0"/>
              </a:rPr>
              <a:t>Sunset</a:t>
            </a:r>
          </a:p>
        </p:txBody>
      </p:sp>
      <p:sp>
        <p:nvSpPr>
          <p:cNvPr id="107532" name="Text Box 12"/>
          <p:cNvSpPr txBox="1">
            <a:spLocks noChangeArrowheads="1"/>
          </p:cNvSpPr>
          <p:nvPr/>
        </p:nvSpPr>
        <p:spPr bwMode="auto">
          <a:xfrm>
            <a:off x="6629400" y="5181600"/>
            <a:ext cx="103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chemeClr val="tx2"/>
              </a:buClr>
            </a:pPr>
            <a:r>
              <a:rPr lang="en-US" altLang="en-US">
                <a:solidFill>
                  <a:schemeClr val="tx2"/>
                </a:solidFill>
                <a:latin typeface="Goudy Old Style" panose="02020502050305020303" pitchFamily="18" charset="0"/>
              </a:rPr>
              <a:t>Midnight</a:t>
            </a:r>
          </a:p>
        </p:txBody>
      </p:sp>
      <p:sp>
        <p:nvSpPr>
          <p:cNvPr id="107533" name="Line 13"/>
          <p:cNvSpPr>
            <a:spLocks noChangeShapeType="1"/>
          </p:cNvSpPr>
          <p:nvPr/>
        </p:nvSpPr>
        <p:spPr bwMode="auto">
          <a:xfrm>
            <a:off x="1066800" y="3505200"/>
            <a:ext cx="533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7534" name="Line 14"/>
          <p:cNvSpPr>
            <a:spLocks noChangeShapeType="1"/>
          </p:cNvSpPr>
          <p:nvPr/>
        </p:nvSpPr>
        <p:spPr bwMode="auto">
          <a:xfrm>
            <a:off x="3429000" y="3505200"/>
            <a:ext cx="6858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7535" name="Line 15"/>
          <p:cNvSpPr>
            <a:spLocks noChangeShapeType="1"/>
          </p:cNvSpPr>
          <p:nvPr/>
        </p:nvSpPr>
        <p:spPr bwMode="auto">
          <a:xfrm>
            <a:off x="4267200" y="3505200"/>
            <a:ext cx="7620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7536" name="Line 16"/>
          <p:cNvSpPr>
            <a:spLocks noChangeShapeType="1"/>
          </p:cNvSpPr>
          <p:nvPr/>
        </p:nvSpPr>
        <p:spPr bwMode="auto">
          <a:xfrm>
            <a:off x="5257800" y="3505200"/>
            <a:ext cx="4572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7537" name="Line 17"/>
          <p:cNvSpPr>
            <a:spLocks noChangeShapeType="1"/>
          </p:cNvSpPr>
          <p:nvPr/>
        </p:nvSpPr>
        <p:spPr bwMode="auto">
          <a:xfrm>
            <a:off x="5867400" y="3505200"/>
            <a:ext cx="22860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7538" name="Text Box 18"/>
          <p:cNvSpPr txBox="1">
            <a:spLocks noChangeArrowheads="1"/>
          </p:cNvSpPr>
          <p:nvPr/>
        </p:nvSpPr>
        <p:spPr bwMode="auto">
          <a:xfrm>
            <a:off x="838200" y="259080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chemeClr val="tx2"/>
              </a:buClr>
            </a:pPr>
            <a:r>
              <a:rPr lang="en-US" altLang="en-US">
                <a:latin typeface="Goudy Old Style" panose="02020502050305020303" pitchFamily="18" charset="0"/>
              </a:rPr>
              <a:t>Morning</a:t>
            </a:r>
          </a:p>
        </p:txBody>
      </p:sp>
      <p:sp>
        <p:nvSpPr>
          <p:cNvPr id="107539" name="Text Box 19"/>
          <p:cNvSpPr txBox="1">
            <a:spLocks noChangeArrowheads="1"/>
          </p:cNvSpPr>
          <p:nvPr/>
        </p:nvSpPr>
        <p:spPr bwMode="auto">
          <a:xfrm>
            <a:off x="3352800" y="2590800"/>
            <a:ext cx="71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chemeClr val="tx2"/>
              </a:buClr>
            </a:pPr>
            <a:r>
              <a:rPr lang="en-US" altLang="en-US">
                <a:latin typeface="Goudy Old Style" panose="02020502050305020303" pitchFamily="18" charset="0"/>
              </a:rPr>
              <a:t>Noon</a:t>
            </a:r>
          </a:p>
        </p:txBody>
      </p:sp>
      <p:sp>
        <p:nvSpPr>
          <p:cNvPr id="107540" name="Text Box 20"/>
          <p:cNvSpPr txBox="1">
            <a:spLocks noChangeArrowheads="1"/>
          </p:cNvSpPr>
          <p:nvPr/>
        </p:nvSpPr>
        <p:spPr bwMode="auto">
          <a:xfrm>
            <a:off x="3810000" y="2209800"/>
            <a:ext cx="158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chemeClr val="tx2"/>
              </a:buClr>
            </a:pPr>
            <a:r>
              <a:rPr lang="en-US" altLang="en-US">
                <a:latin typeface="Goudy Old Style" panose="02020502050305020303" pitchFamily="18" charset="0"/>
              </a:rPr>
              <a:t>Mid-Afternoon</a:t>
            </a:r>
          </a:p>
        </p:txBody>
      </p:sp>
      <p:sp>
        <p:nvSpPr>
          <p:cNvPr id="107541" name="Text Box 21"/>
          <p:cNvSpPr txBox="1">
            <a:spLocks noChangeArrowheads="1"/>
          </p:cNvSpPr>
          <p:nvPr/>
        </p:nvSpPr>
        <p:spPr bwMode="auto">
          <a:xfrm>
            <a:off x="5029200" y="2590800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chemeClr val="tx2"/>
              </a:buClr>
            </a:pPr>
            <a:r>
              <a:rPr lang="en-US" altLang="en-US">
                <a:latin typeface="Goudy Old Style" panose="02020502050305020303" pitchFamily="18" charset="0"/>
              </a:rPr>
              <a:t>Evening</a:t>
            </a:r>
          </a:p>
        </p:txBody>
      </p:sp>
      <p:sp>
        <p:nvSpPr>
          <p:cNvPr id="107542" name="Text Box 22"/>
          <p:cNvSpPr txBox="1">
            <a:spLocks noChangeArrowheads="1"/>
          </p:cNvSpPr>
          <p:nvPr/>
        </p:nvSpPr>
        <p:spPr bwMode="auto">
          <a:xfrm>
            <a:off x="6629400" y="2590800"/>
            <a:ext cx="704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chemeClr val="tx2"/>
              </a:buClr>
            </a:pPr>
            <a:r>
              <a:rPr lang="en-US" altLang="en-US">
                <a:latin typeface="Goudy Old Style" panose="02020502050305020303" pitchFamily="18" charset="0"/>
              </a:rPr>
              <a:t>Night</a:t>
            </a:r>
          </a:p>
        </p:txBody>
      </p:sp>
      <p:sp>
        <p:nvSpPr>
          <p:cNvPr id="107543" name="Line 23"/>
          <p:cNvSpPr>
            <a:spLocks noChangeShapeType="1"/>
          </p:cNvSpPr>
          <p:nvPr/>
        </p:nvSpPr>
        <p:spPr bwMode="auto">
          <a:xfrm>
            <a:off x="4572000" y="2514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7544" name="Line 24"/>
          <p:cNvSpPr>
            <a:spLocks noChangeShapeType="1"/>
          </p:cNvSpPr>
          <p:nvPr/>
        </p:nvSpPr>
        <p:spPr bwMode="auto">
          <a:xfrm>
            <a:off x="3733800" y="2895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7545" name="Line 25"/>
          <p:cNvSpPr>
            <a:spLocks noChangeShapeType="1"/>
          </p:cNvSpPr>
          <p:nvPr/>
        </p:nvSpPr>
        <p:spPr bwMode="auto">
          <a:xfrm>
            <a:off x="5486400" y="2895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07546" name="Group 26"/>
          <p:cNvGrpSpPr>
            <a:grpSpLocks noRot="1"/>
          </p:cNvGrpSpPr>
          <p:nvPr/>
        </p:nvGrpSpPr>
        <p:grpSpPr bwMode="auto">
          <a:xfrm>
            <a:off x="2362200" y="381000"/>
            <a:ext cx="4648200" cy="838200"/>
            <a:chOff x="2160" y="336"/>
            <a:chExt cx="1488" cy="479"/>
          </a:xfrm>
        </p:grpSpPr>
        <p:sp>
          <p:nvSpPr>
            <p:cNvPr id="107547" name="Rectangle 27"/>
            <p:cNvSpPr>
              <a:spLocks noChangeArrowheads="1"/>
            </p:cNvSpPr>
            <p:nvPr/>
          </p:nvSpPr>
          <p:spPr bwMode="auto">
            <a:xfrm>
              <a:off x="2160" y="336"/>
              <a:ext cx="1488" cy="4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>
                <a:buFont typeface="Wingdings" panose="05000000000000000000" pitchFamily="2" charset="2"/>
                <a:buNone/>
              </a:pPr>
              <a:r>
                <a:rPr lang="en-US" altLang="en-US" sz="4400" b="1">
                  <a:effectLst/>
                  <a:latin typeface="Goudy Old Style" panose="02020502050305020303" pitchFamily="18" charset="0"/>
                </a:rPr>
                <a:t>Prayer Times</a:t>
              </a:r>
              <a:endParaRPr lang="en-US" altLang="en-US" sz="4400">
                <a:effectLst/>
                <a:latin typeface="Goudy Old Style" panose="02020502050305020303" pitchFamily="18" charset="0"/>
              </a:endParaRPr>
            </a:p>
          </p:txBody>
        </p:sp>
        <p:sp>
          <p:nvSpPr>
            <p:cNvPr id="107548" name="Line 28"/>
            <p:cNvSpPr>
              <a:spLocks noChangeShapeType="1"/>
            </p:cNvSpPr>
            <p:nvPr/>
          </p:nvSpPr>
          <p:spPr bwMode="auto">
            <a:xfrm>
              <a:off x="2160" y="336"/>
              <a:ext cx="14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7549" name="Line 29"/>
            <p:cNvSpPr>
              <a:spLocks noChangeShapeType="1"/>
            </p:cNvSpPr>
            <p:nvPr/>
          </p:nvSpPr>
          <p:spPr bwMode="auto">
            <a:xfrm>
              <a:off x="2160" y="815"/>
              <a:ext cx="14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7550" name="Line 30"/>
            <p:cNvSpPr>
              <a:spLocks noChangeShapeType="1"/>
            </p:cNvSpPr>
            <p:nvPr/>
          </p:nvSpPr>
          <p:spPr bwMode="auto">
            <a:xfrm>
              <a:off x="2160" y="336"/>
              <a:ext cx="0" cy="479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7551" name="Line 31"/>
            <p:cNvSpPr>
              <a:spLocks noChangeShapeType="1"/>
            </p:cNvSpPr>
            <p:nvPr/>
          </p:nvSpPr>
          <p:spPr bwMode="auto">
            <a:xfrm>
              <a:off x="3648" y="336"/>
              <a:ext cx="0" cy="479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/>
          <a:p>
            <a:r>
              <a:rPr lang="en-US" dirty="0"/>
              <a:t>Where Are The Muslims?</a:t>
            </a:r>
          </a:p>
        </p:txBody>
      </p:sp>
    </p:spTree>
    <p:extLst>
      <p:ext uri="{BB962C8B-B14F-4D97-AF65-F5344CB8AC3E}">
        <p14:creationId xmlns:p14="http://schemas.microsoft.com/office/powerpoint/2010/main" val="37226317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Athan – Call to Prayer </a:t>
            </a:r>
          </a:p>
        </p:txBody>
      </p:sp>
      <p:pic>
        <p:nvPicPr>
          <p:cNvPr id="105476" name="Picture 4" descr="tower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5538" y="1524000"/>
            <a:ext cx="1020762" cy="441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457200" y="1524000"/>
            <a:ext cx="5715000" cy="462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FFCC"/>
                </a:solidFill>
              </a:rPr>
              <a:t>God is great. (x4) </a:t>
            </a:r>
            <a:br>
              <a:rPr lang="en-US" altLang="en-US">
                <a:solidFill>
                  <a:srgbClr val="FFFFCC"/>
                </a:solidFill>
              </a:rPr>
            </a:br>
            <a:endParaRPr lang="en-US" altLang="en-US">
              <a:solidFill>
                <a:srgbClr val="FFFFCC"/>
              </a:solidFill>
            </a:endParaRPr>
          </a:p>
          <a:p>
            <a:r>
              <a:rPr lang="en-US" altLang="en-US">
                <a:solidFill>
                  <a:srgbClr val="FFFFCC"/>
                </a:solidFill>
              </a:rPr>
              <a:t>I bear witness that there is none worthy of </a:t>
            </a:r>
          </a:p>
          <a:p>
            <a:r>
              <a:rPr lang="en-US" altLang="en-US">
                <a:solidFill>
                  <a:srgbClr val="FFFFCC"/>
                </a:solidFill>
              </a:rPr>
              <a:t>worship except God. (x2) </a:t>
            </a:r>
          </a:p>
          <a:p>
            <a:br>
              <a:rPr lang="en-US" altLang="en-US">
                <a:solidFill>
                  <a:srgbClr val="FFFFCC"/>
                </a:solidFill>
              </a:rPr>
            </a:br>
            <a:r>
              <a:rPr lang="en-US" altLang="en-US">
                <a:solidFill>
                  <a:srgbClr val="FFFFCC"/>
                </a:solidFill>
              </a:rPr>
              <a:t>I bear witness that Mohamed is </a:t>
            </a:r>
          </a:p>
          <a:p>
            <a:r>
              <a:rPr lang="en-US" altLang="en-US">
                <a:solidFill>
                  <a:srgbClr val="FFFFCC"/>
                </a:solidFill>
              </a:rPr>
              <a:t>the Messenger of God. (x2) </a:t>
            </a:r>
          </a:p>
          <a:p>
            <a:br>
              <a:rPr lang="en-US" altLang="en-US">
                <a:solidFill>
                  <a:srgbClr val="FFFFCC"/>
                </a:solidFill>
              </a:rPr>
            </a:br>
            <a:r>
              <a:rPr lang="en-US" altLang="en-US">
                <a:solidFill>
                  <a:srgbClr val="FFFFCC"/>
                </a:solidFill>
              </a:rPr>
              <a:t>Come to prayer. (x2) </a:t>
            </a:r>
          </a:p>
          <a:p>
            <a:endParaRPr lang="en-US" altLang="en-US">
              <a:solidFill>
                <a:srgbClr val="FFFFCC"/>
              </a:solidFill>
            </a:endParaRPr>
          </a:p>
          <a:p>
            <a:r>
              <a:rPr lang="en-US" altLang="en-US">
                <a:solidFill>
                  <a:srgbClr val="FFFFCC"/>
                </a:solidFill>
              </a:rPr>
              <a:t>Come to felicity. (x2) </a:t>
            </a:r>
          </a:p>
          <a:p>
            <a:endParaRPr lang="en-US" altLang="en-US">
              <a:solidFill>
                <a:srgbClr val="FFFFCC"/>
              </a:solidFill>
            </a:endParaRPr>
          </a:p>
          <a:p>
            <a:r>
              <a:rPr lang="en-US" altLang="en-US">
                <a:solidFill>
                  <a:srgbClr val="FFFFCC"/>
                </a:solidFill>
              </a:rPr>
              <a:t>God is great. (x2) </a:t>
            </a:r>
          </a:p>
          <a:p>
            <a:endParaRPr lang="en-US" altLang="en-US">
              <a:solidFill>
                <a:srgbClr val="FFFFCC"/>
              </a:solidFill>
            </a:endParaRPr>
          </a:p>
          <a:p>
            <a:r>
              <a:rPr lang="en-US" altLang="en-US">
                <a:solidFill>
                  <a:srgbClr val="FFFFCC"/>
                </a:solidFill>
              </a:rPr>
              <a:t>There is none worthy of worship except God.</a:t>
            </a:r>
            <a:r>
              <a:rPr lang="en-US" altLang="en-US"/>
              <a:t> </a:t>
            </a:r>
            <a:endParaRPr lang="en-US" altLang="en-US" b="1">
              <a:solidFill>
                <a:srgbClr val="FAD106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Five Pillars of Islam - 3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543800" cy="4525963"/>
          </a:xfrm>
        </p:spPr>
        <p:txBody>
          <a:bodyPr/>
          <a:lstStyle/>
          <a:p>
            <a:r>
              <a:rPr lang="en-US" altLang="en-US" sz="2800"/>
              <a:t>Iyta’ Al-Zakah: Give Charity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/>
              <a:t>~ Specific law about its value based on ones profession.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/>
              <a:t>~ About 2.5% of the savings annually.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/>
              <a:t>~ Islam uses the Lunar Calendar</a:t>
            </a:r>
          </a:p>
          <a:p>
            <a:endParaRPr lang="en-US" altLang="en-US" sz="2800"/>
          </a:p>
        </p:txBody>
      </p:sp>
      <p:pic>
        <p:nvPicPr>
          <p:cNvPr id="78854" name="Picture 6" descr="zakah_a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2971800"/>
            <a:ext cx="2270125" cy="2855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Five Pillars of Islam - 4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648200" cy="4525963"/>
          </a:xfrm>
        </p:spPr>
        <p:txBody>
          <a:bodyPr/>
          <a:lstStyle/>
          <a:p>
            <a:r>
              <a:rPr lang="en-US" altLang="en-US" sz="2400"/>
              <a:t>Syamo Ramadan: Fasting the Month of Ramadan</a:t>
            </a:r>
          </a:p>
          <a:p>
            <a:r>
              <a:rPr lang="en-US" altLang="en-US" sz="2400"/>
              <a:t>The Quran was revealed in the Month of Ramadan</a:t>
            </a:r>
          </a:p>
          <a:p>
            <a:r>
              <a:rPr lang="en-US" altLang="en-US" sz="2400"/>
              <a:t>Muslims fast by abstaining from Food, Drink or Sexual Activity from Dawn to Sunset</a:t>
            </a:r>
          </a:p>
          <a:p>
            <a:r>
              <a:rPr lang="en-US" altLang="en-US" sz="2400"/>
              <a:t>Ramadan is the 9</a:t>
            </a:r>
            <a:r>
              <a:rPr lang="en-US" altLang="en-US" sz="2400" baseline="30000"/>
              <a:t>th</a:t>
            </a:r>
            <a:r>
              <a:rPr lang="en-US" altLang="en-US" sz="2400"/>
              <a:t> Month of the Muslim Calendar (Hijri Date).  </a:t>
            </a:r>
            <a:br>
              <a:rPr lang="en-US" altLang="en-US" sz="2400"/>
            </a:br>
            <a:r>
              <a:rPr lang="en-US" altLang="en-US" sz="2400"/>
              <a:t>It’s 29 or 30 days</a:t>
            </a:r>
          </a:p>
          <a:p>
            <a:r>
              <a:rPr lang="en-US" altLang="en-US" sz="2400"/>
              <a:t>Eid ul Fitr at the End of Ramadan</a:t>
            </a:r>
          </a:p>
        </p:txBody>
      </p:sp>
      <p:pic>
        <p:nvPicPr>
          <p:cNvPr id="79878" name="Picture 6" descr="ramadan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67313" y="3005138"/>
            <a:ext cx="3000375" cy="1714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Five Pillars of Islam - 5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648200" cy="4525963"/>
          </a:xfrm>
        </p:spPr>
        <p:txBody>
          <a:bodyPr/>
          <a:lstStyle/>
          <a:p>
            <a:r>
              <a:rPr lang="en-US" altLang="en-US" sz="2800"/>
              <a:t>Hajj: Perform the Pilgrimage once in a life time for those who can afford it.</a:t>
            </a:r>
          </a:p>
          <a:p>
            <a:r>
              <a:rPr lang="en-US" altLang="en-US" sz="2800"/>
              <a:t>Mecca is the First Place on earth to worship God.</a:t>
            </a:r>
          </a:p>
          <a:p>
            <a:r>
              <a:rPr lang="en-US" altLang="en-US" sz="2800"/>
              <a:t>Walking in the footsteps of prophet Ibrahim (Abraham)</a:t>
            </a:r>
          </a:p>
          <a:p>
            <a:r>
              <a:rPr lang="en-US" altLang="en-US" sz="2800"/>
              <a:t>Eid ul Adha at the End of Hajj</a:t>
            </a:r>
          </a:p>
        </p:txBody>
      </p:sp>
      <p:pic>
        <p:nvPicPr>
          <p:cNvPr id="80902" name="Picture 6" descr="Makkeh People Kaba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2667000"/>
            <a:ext cx="3390900" cy="2159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Hajj</a:t>
            </a:r>
          </a:p>
        </p:txBody>
      </p:sp>
      <p:pic>
        <p:nvPicPr>
          <p:cNvPr id="203778" name="Picture 2" descr="Image result for ‫الحج‬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684836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5169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62" name="Picture 18" descr="al-Haram al-Makki al-Shar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5" name="Picture 9" descr="HolyMakka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Islam and Iman</a:t>
            </a:r>
          </a:p>
        </p:txBody>
      </p:sp>
      <p:graphicFrame>
        <p:nvGraphicFramePr>
          <p:cNvPr id="7" name="Diagram 6"/>
          <p:cNvGraphicFramePr/>
          <p:nvPr/>
        </p:nvGraphicFramePr>
        <p:xfrm>
          <a:off x="381000" y="15240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/>
          <p:cNvGraphicFramePr/>
          <p:nvPr/>
        </p:nvGraphicFramePr>
        <p:xfrm>
          <a:off x="4648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1909612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2" name="Picture 6" descr="e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3" name="Rectangle 7"/>
          <p:cNvSpPr>
            <a:spLocks noGrp="1" noChangeArrowheads="1"/>
          </p:cNvSpPr>
          <p:nvPr>
            <p:ph type="title"/>
          </p:nvPr>
        </p:nvSpPr>
        <p:spPr>
          <a:xfrm>
            <a:off x="5562600" y="1524000"/>
            <a:ext cx="3276600" cy="1600200"/>
          </a:xfrm>
          <a:noFill/>
          <a:ln/>
        </p:spPr>
        <p:txBody>
          <a:bodyPr lIns="92075" tIns="46038" rIns="92075" bIns="46038"/>
          <a:lstStyle/>
          <a:p>
            <a:r>
              <a:rPr lang="en-US" altLang="en-US" b="0">
                <a:solidFill>
                  <a:schemeClr val="tx1"/>
                </a:solidFill>
              </a:rPr>
              <a:t>Islamic </a:t>
            </a:r>
            <a:br>
              <a:rPr lang="en-US" altLang="en-US" b="0">
                <a:solidFill>
                  <a:schemeClr val="tx1"/>
                </a:solidFill>
              </a:rPr>
            </a:br>
            <a:r>
              <a:rPr lang="en-US" altLang="en-US" b="0">
                <a:solidFill>
                  <a:schemeClr val="tx1"/>
                </a:solidFill>
              </a:rPr>
              <a:t>Architecture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HolyMakka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Muslims – World Wide</a:t>
            </a:r>
            <a:br>
              <a:rPr lang="en-US" altLang="en-US" sz="4000"/>
            </a:br>
            <a:endParaRPr lang="en-US" altLang="en-US" sz="400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4812" y="5915723"/>
            <a:ext cx="8534400" cy="457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i="1" dirty="0"/>
              <a:t>http://www.pewforum.org/2012/12/18/global-religious-landscape-muslim/</a:t>
            </a:r>
          </a:p>
        </p:txBody>
      </p:sp>
      <p:pic>
        <p:nvPicPr>
          <p:cNvPr id="194562" name="Picture 2" descr="grl-muslim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46138"/>
            <a:ext cx="5991225" cy="496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3386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madina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madina-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madina-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madina-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madina-0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alaqs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2" name="Picture 4" descr="alaq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6" name="Picture 4" descr="alaq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371600"/>
            <a:ext cx="5892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19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3" name="Photo Editor Photo" r:id="rId3" imgW="5714286" imgH="3801006" progId="MSPhotoEd.3">
                  <p:embed/>
                </p:oleObj>
              </mc:Choice>
              <mc:Fallback>
                <p:oleObj name="Photo Editor Photo" r:id="rId3" imgW="5714286" imgH="3801006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 descr="d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4"/>
          <a:stretch>
            <a:fillRect/>
          </a:stretch>
        </p:blipFill>
        <p:spPr bwMode="auto">
          <a:xfrm>
            <a:off x="1447800" y="1447800"/>
            <a:ext cx="60960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Muslims – World Wide</a:t>
            </a:r>
          </a:p>
        </p:txBody>
      </p:sp>
      <p:pic>
        <p:nvPicPr>
          <p:cNvPr id="196610" name="Picture 2" descr="grl-muslim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7743568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8018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4" name="Picture 4" descr="The_Mohammed_Ali_mos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5" name="Rectangle 5"/>
          <p:cNvSpPr>
            <a:spLocks noChangeArrowheads="1"/>
          </p:cNvSpPr>
          <p:nvPr/>
        </p:nvSpPr>
        <p:spPr bwMode="auto">
          <a:xfrm>
            <a:off x="152400" y="152400"/>
            <a:ext cx="2209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00" i="1">
                <a:solidFill>
                  <a:srgbClr val="111111"/>
                </a:solidFill>
                <a:latin typeface="Goudy Old Style" panose="02020502050305020303" pitchFamily="18" charset="0"/>
              </a:rPr>
              <a:t>Cairo, Egypt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omayyad10c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5334000" y="609600"/>
            <a:ext cx="3200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Clr>
                <a:schemeClr val="tx2"/>
              </a:buClr>
            </a:pPr>
            <a:r>
              <a:rPr lang="en-US" altLang="en-US" sz="4800" i="1">
                <a:solidFill>
                  <a:srgbClr val="11111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oudy Old Style" panose="02020502050305020303" pitchFamily="18" charset="0"/>
              </a:rPr>
              <a:t>Damascus, </a:t>
            </a:r>
          </a:p>
          <a:p>
            <a:pPr algn="ctr">
              <a:buClr>
                <a:schemeClr val="tx2"/>
              </a:buClr>
            </a:pPr>
            <a:r>
              <a:rPr lang="en-US" altLang="en-US" sz="4800" i="1">
                <a:solidFill>
                  <a:srgbClr val="11111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oudy Old Style" panose="02020502050305020303" pitchFamily="18" charset="0"/>
              </a:rPr>
              <a:t>Syria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FaisalMos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5181600" y="152400"/>
            <a:ext cx="2590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i="1">
                <a:solidFill>
                  <a:srgbClr val="111111"/>
                </a:solidFill>
                <a:latin typeface="Goudy Old Style" panose="02020502050305020303" pitchFamily="18" charset="0"/>
              </a:rPr>
              <a:t>Islamabad, Pakistan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BOM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2041525" y="571500"/>
            <a:ext cx="47402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Clr>
                <a:schemeClr val="tx2"/>
              </a:buClr>
            </a:pPr>
            <a:r>
              <a:rPr lang="en-US" altLang="en-US" sz="4800" i="1">
                <a:solidFill>
                  <a:srgbClr val="11111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oudy Old Style" panose="02020502050305020303" pitchFamily="18" charset="0"/>
              </a:rPr>
              <a:t>Bombay, India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bluemos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39" name="Rectangle 3"/>
          <p:cNvSpPr>
            <a:spLocks noChangeArrowheads="1"/>
          </p:cNvSpPr>
          <p:nvPr/>
        </p:nvSpPr>
        <p:spPr bwMode="auto">
          <a:xfrm>
            <a:off x="5486400" y="152400"/>
            <a:ext cx="2819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i="1">
                <a:solidFill>
                  <a:srgbClr val="111111"/>
                </a:solidFill>
                <a:latin typeface="Goudy Old Style" panose="02020502050305020303" pitchFamily="18" charset="0"/>
              </a:rPr>
              <a:t>Istanbul, Turkey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jakar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1447800" y="304800"/>
            <a:ext cx="5562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00" i="1">
                <a:solidFill>
                  <a:srgbClr val="111111"/>
                </a:solidFill>
                <a:latin typeface="Goudy Old Style" panose="02020502050305020303" pitchFamily="18" charset="0"/>
              </a:rPr>
              <a:t>Jakarta, Indonesia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kuala lamp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Rectangle 3"/>
          <p:cNvSpPr>
            <a:spLocks noChangeArrowheads="1"/>
          </p:cNvSpPr>
          <p:nvPr/>
        </p:nvSpPr>
        <p:spPr bwMode="auto">
          <a:xfrm>
            <a:off x="3581400" y="76200"/>
            <a:ext cx="4876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i="1">
                <a:solidFill>
                  <a:srgbClr val="111111"/>
                </a:solidFill>
                <a:latin typeface="Goudy Old Style" panose="02020502050305020303" pitchFamily="18" charset="0"/>
              </a:rPr>
              <a:t>Kuala Lumpur, Malaysia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Roms-Stora-Mosk%C3%A92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Rectangle 3"/>
          <p:cNvSpPr>
            <a:spLocks noChangeArrowheads="1"/>
          </p:cNvSpPr>
          <p:nvPr/>
        </p:nvSpPr>
        <p:spPr bwMode="auto">
          <a:xfrm>
            <a:off x="4495800" y="304800"/>
            <a:ext cx="4038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i="1">
                <a:solidFill>
                  <a:srgbClr val="111111"/>
                </a:solidFill>
                <a:latin typeface="Goudy Old Style" panose="02020502050305020303" pitchFamily="18" charset="0"/>
              </a:rPr>
              <a:t>Rome, Italy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Dublin_Mos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Rectangle 3"/>
          <p:cNvSpPr>
            <a:spLocks noChangeArrowheads="1"/>
          </p:cNvSpPr>
          <p:nvPr/>
        </p:nvSpPr>
        <p:spPr bwMode="auto">
          <a:xfrm>
            <a:off x="685800" y="0"/>
            <a:ext cx="647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00" i="1">
                <a:solidFill>
                  <a:srgbClr val="111111"/>
                </a:solidFill>
                <a:latin typeface="Goudy Old Style" panose="02020502050305020303" pitchFamily="18" charset="0"/>
              </a:rPr>
              <a:t>Dublin, Ireland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Guyana-Mosque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" name="Rectangle 3"/>
          <p:cNvSpPr>
            <a:spLocks noChangeArrowheads="1"/>
          </p:cNvSpPr>
          <p:nvPr/>
        </p:nvSpPr>
        <p:spPr bwMode="auto">
          <a:xfrm>
            <a:off x="2133600" y="152400"/>
            <a:ext cx="480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i="1">
                <a:solidFill>
                  <a:srgbClr val="111111"/>
                </a:solidFill>
                <a:latin typeface="Goudy Old Style" panose="02020502050305020303" pitchFamily="18" charset="0"/>
              </a:rPr>
              <a:t>Guyana-Mosque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106" name="Group 2"/>
          <p:cNvGraphicFramePr>
            <a:graphicFrameLocks noGrp="1"/>
          </p:cNvGraphicFramePr>
          <p:nvPr>
            <p:ph type="tbl" idx="1"/>
          </p:nvPr>
        </p:nvGraphicFramePr>
        <p:xfrm>
          <a:off x="457200" y="1600200"/>
          <a:ext cx="8229600" cy="4525965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3447993776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430549461"/>
                    </a:ext>
                  </a:extLst>
                </a:gridCol>
              </a:tblGrid>
              <a:tr h="377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rPr>
                        <a:t>India/Pakistan/Bangladesh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rPr>
                        <a:t>380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161401"/>
                  </a:ext>
                </a:extLst>
              </a:tr>
              <a:tr h="376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rPr>
                        <a:t>Africa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rPr>
                        <a:t>250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612258"/>
                  </a:ext>
                </a:extLst>
              </a:tr>
              <a:tr h="377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rPr>
                        <a:t>Arab countries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rPr>
                        <a:t>240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1872368"/>
                  </a:ext>
                </a:extLst>
              </a:tr>
              <a:tr h="376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rPr>
                        <a:t>Southeast Asia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rPr>
                        <a:t>220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669260"/>
                  </a:ext>
                </a:extLst>
              </a:tr>
              <a:tr h="377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rPr>
                        <a:t>Central Asia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rPr>
                        <a:t>80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5617426"/>
                  </a:ext>
                </a:extLst>
              </a:tr>
              <a:tr h="377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rPr>
                        <a:t>Iran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rPr>
                        <a:t>60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909081"/>
                  </a:ext>
                </a:extLst>
              </a:tr>
              <a:tr h="376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rPr>
                        <a:t>50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4805619"/>
                  </a:ext>
                </a:extLst>
              </a:tr>
              <a:tr h="377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rPr>
                        <a:t>Europe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rPr>
                        <a:t>30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514453"/>
                  </a:ext>
                </a:extLst>
              </a:tr>
              <a:tr h="376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rPr>
                        <a:t>North America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rPr>
                        <a:t>10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3353242"/>
                  </a:ext>
                </a:extLst>
              </a:tr>
              <a:tr h="377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rPr>
                        <a:t>South America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rPr>
                        <a:t>3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6356958"/>
                  </a:ext>
                </a:extLst>
              </a:tr>
              <a:tr h="376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rPr>
                        <a:t>Australia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rPr>
                        <a:t>2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8011941"/>
                  </a:ext>
                </a:extLst>
              </a:tr>
              <a:tr h="377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rPr>
                        <a:t>Worldwide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rPr>
                        <a:t>1.6 B (~ 26%)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1432128"/>
                  </a:ext>
                </a:extLst>
              </a:tr>
            </a:tbl>
          </a:graphicData>
        </a:graphic>
      </p:graphicFrame>
      <p:sp>
        <p:nvSpPr>
          <p:cNvPr id="175147" name="Rectangle 43"/>
          <p:cNvSpPr>
            <a:spLocks noGrp="1" noRot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/>
              <a:t>Muslims – World Wide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islam in cr 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8483" name="Rectangle 3"/>
          <p:cNvSpPr>
            <a:spLocks noChangeArrowheads="1"/>
          </p:cNvSpPr>
          <p:nvPr/>
        </p:nvSpPr>
        <p:spPr bwMode="auto">
          <a:xfrm>
            <a:off x="1066800" y="533400"/>
            <a:ext cx="7086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ctr"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algn="ctr"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algn="ctr"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algn="ctr"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algn="ctr"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600" b="0">
                <a:solidFill>
                  <a:srgbClr val="111111"/>
                </a:solidFill>
                <a:latin typeface="Goudy Old Style" panose="02020502050305020303" pitchFamily="18" charset="0"/>
              </a:rPr>
              <a:t>The Mother Mosque of America</a:t>
            </a:r>
          </a:p>
        </p:txBody>
      </p:sp>
      <p:sp>
        <p:nvSpPr>
          <p:cNvPr id="148484" name="Rectangle 4"/>
          <p:cNvSpPr>
            <a:spLocks noChangeArrowheads="1"/>
          </p:cNvSpPr>
          <p:nvPr/>
        </p:nvSpPr>
        <p:spPr bwMode="auto">
          <a:xfrm>
            <a:off x="7467600" y="5791200"/>
            <a:ext cx="1219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algn="ctr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algn="ctr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algn="ctr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oudy Old Style" panose="02020502050305020303" pitchFamily="18" charset="0"/>
              </a:rPr>
              <a:t>1934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 descr="DSC009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8" name="Rectangle 4"/>
          <p:cNvSpPr>
            <a:spLocks noChangeArrowheads="1"/>
          </p:cNvSpPr>
          <p:nvPr/>
        </p:nvSpPr>
        <p:spPr bwMode="auto">
          <a:xfrm>
            <a:off x="3200400" y="304800"/>
            <a:ext cx="4038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i="1">
                <a:solidFill>
                  <a:srgbClr val="111111"/>
                </a:solidFill>
                <a:latin typeface="Goudy Old Style" panose="02020502050305020303" pitchFamily="18" charset="0"/>
              </a:rPr>
              <a:t>Cedar Rapids, </a:t>
            </a:r>
            <a:br>
              <a:rPr lang="en-US" altLang="en-US" i="1">
                <a:solidFill>
                  <a:srgbClr val="111111"/>
                </a:solidFill>
                <a:latin typeface="Goudy Old Style" panose="02020502050305020303" pitchFamily="18" charset="0"/>
              </a:rPr>
            </a:br>
            <a:r>
              <a:rPr lang="en-US" altLang="en-US" i="1">
                <a:solidFill>
                  <a:srgbClr val="111111"/>
                </a:solidFill>
                <a:latin typeface="Goudy Old Style" panose="02020502050305020303" pitchFamily="18" charset="0"/>
              </a:rPr>
              <a:t>IA. USA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Tempe-Arizona-Islamic-Cultural-Ce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1" name="Rectangle 3"/>
          <p:cNvSpPr>
            <a:spLocks noChangeArrowheads="1"/>
          </p:cNvSpPr>
          <p:nvPr/>
        </p:nvSpPr>
        <p:spPr bwMode="auto">
          <a:xfrm>
            <a:off x="2438400" y="304800"/>
            <a:ext cx="2286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i="1">
                <a:solidFill>
                  <a:srgbClr val="111111"/>
                </a:solidFill>
                <a:latin typeface="Goudy Old Style" panose="02020502050305020303" pitchFamily="18" charset="0"/>
              </a:rPr>
              <a:t>Arizona,</a:t>
            </a:r>
            <a:br>
              <a:rPr lang="en-US" altLang="en-US" i="1">
                <a:solidFill>
                  <a:srgbClr val="111111"/>
                </a:solidFill>
                <a:latin typeface="Goudy Old Style" panose="02020502050305020303" pitchFamily="18" charset="0"/>
              </a:rPr>
            </a:br>
            <a:r>
              <a:rPr lang="en-US" altLang="en-US" i="1">
                <a:solidFill>
                  <a:srgbClr val="111111"/>
                </a:solidFill>
                <a:latin typeface="Goudy Old Style" panose="02020502050305020303" pitchFamily="18" charset="0"/>
              </a:rPr>
              <a:t>USA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8" name="Picture 4" descr="mosque_madinah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3810000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9" name="Picture 5" descr="Mosque%2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388620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2" name="Picture 4" descr="cordoba-mihr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1447800"/>
            <a:ext cx="29876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3" name="Picture 5" descr="madina-0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316547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6" name="Picture 4" descr="The Mihrab (direction of prayer) at the Prophet's Mosque, Mad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447800"/>
            <a:ext cx="3011488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797" name="Picture 5" descr="Istanbul%20mosque%20min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7"/>
          <a:stretch>
            <a:fillRect/>
          </a:stretch>
        </p:blipFill>
        <p:spPr bwMode="auto">
          <a:xfrm>
            <a:off x="4995863" y="1447800"/>
            <a:ext cx="30813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0" name="Picture 4" descr="Minar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4" r="7324" b="6659"/>
          <a:stretch>
            <a:fillRect/>
          </a:stretch>
        </p:blipFill>
        <p:spPr bwMode="auto">
          <a:xfrm>
            <a:off x="587375" y="1447800"/>
            <a:ext cx="23844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1" name="Picture 5" descr="melwe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47800"/>
            <a:ext cx="250348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2" name="Picture 6" descr="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25003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4" name="Picture 4" descr="mosq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0"/>
            <a:ext cx="2871788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5" name="Picture 5" descr="d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3" t="12849" r="2367" b="39447"/>
          <a:stretch>
            <a:fillRect/>
          </a:stretch>
        </p:blipFill>
        <p:spPr bwMode="auto">
          <a:xfrm>
            <a:off x="457200" y="1752600"/>
            <a:ext cx="2514600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6" name="Picture 6" descr="sas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79813"/>
            <a:ext cx="274320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7" name="Picture 7" descr="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38" y="1779588"/>
            <a:ext cx="2633662" cy="17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8" name="Picture 8" descr="madi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14" r="47681" b="27446"/>
          <a:stretch>
            <a:fillRect/>
          </a:stretch>
        </p:blipFill>
        <p:spPr bwMode="auto">
          <a:xfrm>
            <a:off x="6129338" y="3581400"/>
            <a:ext cx="171926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9" name="Picture 9" descr="GreenDom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038600"/>
            <a:ext cx="17526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8" name="Picture 4" descr="WuduArea2_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69" name="Picture 5" descr="wudhuarea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04950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0" name="Picture 6" descr="Ablution pool at the Bin Yusuf Mosque, Marrakech. Photo from the Aga Khan archive, MIT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91000"/>
            <a:ext cx="28670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cmos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315075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Muslims – World Wide</a:t>
            </a:r>
          </a:p>
        </p:txBody>
      </p:sp>
      <p:pic>
        <p:nvPicPr>
          <p:cNvPr id="7171" name="Picture 2" descr="Size and Projected Growth of Major Religious Groups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524000"/>
            <a:ext cx="761493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7012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8" name="Picture 4" descr="Selimiye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295275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89" name="Picture 5" descr="t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09800"/>
            <a:ext cx="40767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2" name="Picture 4" descr="t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35131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3" name="Picture 5" descr="t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1676400"/>
            <a:ext cx="259715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6" name="Picture 4" descr="dub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47800"/>
            <a:ext cx="30797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0" name="Picture 4" descr="638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19200"/>
            <a:ext cx="5181600" cy="421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3" name="Picture 3" descr="Indones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66838"/>
            <a:ext cx="5870575" cy="434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90650"/>
            <a:ext cx="5791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1" name="Picture 3" descr="mos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1612900"/>
            <a:ext cx="5461000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5" name="Picture 3" descr="mosqu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643063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4" name="Picture 4" descr="Mehr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85" name="Picture 5" descr="MASJI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41625"/>
            <a:ext cx="441960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0" name="Picture 4" descr="DSC016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" r="2155" b="10345"/>
          <a:stretch>
            <a:fillRect/>
          </a:stretch>
        </p:blipFill>
        <p:spPr bwMode="auto">
          <a:xfrm>
            <a:off x="1295400" y="1447800"/>
            <a:ext cx="6477000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Muslims – World Wide</a:t>
            </a:r>
            <a:br>
              <a:rPr lang="en-US" altLang="en-US" sz="4000"/>
            </a:br>
            <a:endParaRPr lang="en-US" altLang="en-US" sz="4000"/>
          </a:p>
        </p:txBody>
      </p:sp>
      <p:pic>
        <p:nvPicPr>
          <p:cNvPr id="69637" name="Picture 5" descr="muslims_population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33463"/>
            <a:ext cx="9144000" cy="5657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Some Websites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>
                <a:hlinkClick r:id="rId2"/>
              </a:rPr>
              <a:t>http://www.Islam101.com</a:t>
            </a:r>
            <a:r>
              <a:rPr lang="en-US" altLang="en-US"/>
              <a:t> </a:t>
            </a:r>
          </a:p>
          <a:p>
            <a:r>
              <a:rPr lang="en-US" altLang="en-US">
                <a:hlinkClick r:id="rId3"/>
              </a:rPr>
              <a:t>http://www.WhyIslam.org</a:t>
            </a:r>
            <a:r>
              <a:rPr lang="en-US" altLang="en-US"/>
              <a:t> </a:t>
            </a:r>
          </a:p>
          <a:p>
            <a:r>
              <a:rPr lang="en-US" altLang="en-US">
                <a:hlinkClick r:id="rId4"/>
              </a:rPr>
              <a:t>http://www.IslamOnline.net</a:t>
            </a:r>
            <a:r>
              <a:rPr lang="en-US" altLang="en-US"/>
              <a:t> </a:t>
            </a:r>
          </a:p>
          <a:p>
            <a:r>
              <a:rPr lang="en-US" altLang="en-US">
                <a:hlinkClick r:id="rId5"/>
              </a:rPr>
              <a:t>http://BeConvinced.com</a:t>
            </a:r>
            <a:r>
              <a:rPr lang="en-US" altLang="en-US"/>
              <a:t> </a:t>
            </a:r>
          </a:p>
          <a:p>
            <a:r>
              <a:rPr lang="en-US" altLang="en-US">
                <a:hlinkClick r:id="rId6"/>
              </a:rPr>
              <a:t>http://www.NAMCC.org</a:t>
            </a:r>
            <a:r>
              <a:rPr lang="en-US" altLang="en-US"/>
              <a:t>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4000"/>
            </a:br>
            <a:endParaRPr lang="en-US" altLang="en-US" sz="4000"/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2438400" y="2514600"/>
            <a:ext cx="36576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600"/>
              <a:t>Q&amp;A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1044</TotalTime>
  <Words>1632</Words>
  <Application>Microsoft Office PowerPoint</Application>
  <PresentationFormat>On-screen Show (4:3)</PresentationFormat>
  <Paragraphs>364</Paragraphs>
  <Slides>91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91</vt:i4>
      </vt:variant>
    </vt:vector>
  </HeadingPairs>
  <TitlesOfParts>
    <vt:vector size="102" baseType="lpstr">
      <vt:lpstr>Arial</vt:lpstr>
      <vt:lpstr>Garamond</vt:lpstr>
      <vt:lpstr>Times New Roman</vt:lpstr>
      <vt:lpstr>Wingdings</vt:lpstr>
      <vt:lpstr>Goudy Old Style</vt:lpstr>
      <vt:lpstr>Tahoma</vt:lpstr>
      <vt:lpstr>Stream</vt:lpstr>
      <vt:lpstr>Microsoft Graph Chart</vt:lpstr>
      <vt:lpstr>Microsoft Clip Gallery</vt:lpstr>
      <vt:lpstr>CorelDRAW! Graphic</vt:lpstr>
      <vt:lpstr>Microsoft Photo Editor 3.0 Photo</vt:lpstr>
      <vt:lpstr>Introduction to Islam Level 1</vt:lpstr>
      <vt:lpstr>Course Guidelines</vt:lpstr>
      <vt:lpstr>The Opening</vt:lpstr>
      <vt:lpstr>Where Are The Muslims?</vt:lpstr>
      <vt:lpstr>Muslims – World Wide </vt:lpstr>
      <vt:lpstr>Muslims – World Wide</vt:lpstr>
      <vt:lpstr>Muslims – World Wide</vt:lpstr>
      <vt:lpstr>Muslims – World Wide</vt:lpstr>
      <vt:lpstr>Muslims – World Wide </vt:lpstr>
      <vt:lpstr>Muslims – World Wide</vt:lpstr>
      <vt:lpstr>Muslims – World Wide</vt:lpstr>
      <vt:lpstr>Muslims Growth Rate</vt:lpstr>
      <vt:lpstr>Muslims in America</vt:lpstr>
      <vt:lpstr>Muslims in America</vt:lpstr>
      <vt:lpstr>Muslims in America</vt:lpstr>
      <vt:lpstr>Muslims in America</vt:lpstr>
      <vt:lpstr>Muslims in America</vt:lpstr>
      <vt:lpstr>Recognize these people?</vt:lpstr>
      <vt:lpstr>Muslims in America – contd.</vt:lpstr>
      <vt:lpstr>How to tell the difference between an Iranian and an Arab</vt:lpstr>
      <vt:lpstr>What is Islam</vt:lpstr>
      <vt:lpstr>What is Islam</vt:lpstr>
      <vt:lpstr>Allah</vt:lpstr>
      <vt:lpstr>Allah</vt:lpstr>
      <vt:lpstr>Allah</vt:lpstr>
      <vt:lpstr>Names / Attributes of Allah</vt:lpstr>
      <vt:lpstr>Names / Attributes of Allah</vt:lpstr>
      <vt:lpstr>Names / Attributes of Allah</vt:lpstr>
      <vt:lpstr>Allah</vt:lpstr>
      <vt:lpstr>Mohammad</vt:lpstr>
      <vt:lpstr>Mohammad</vt:lpstr>
      <vt:lpstr>Mohammad</vt:lpstr>
      <vt:lpstr>PowerPoint Presentation</vt:lpstr>
      <vt:lpstr>Al-Quran</vt:lpstr>
      <vt:lpstr>PowerPoint Presentation</vt:lpstr>
      <vt:lpstr>Five Pillars of Islam</vt:lpstr>
      <vt:lpstr>Five Pillars of Islam - 1</vt:lpstr>
      <vt:lpstr>Five Pillars of Islam - 2</vt:lpstr>
      <vt:lpstr>PowerPoint Presentation</vt:lpstr>
      <vt:lpstr>Athan – Call to Prayer </vt:lpstr>
      <vt:lpstr>Five Pillars of Islam - 3</vt:lpstr>
      <vt:lpstr>Five Pillars of Islam - 4</vt:lpstr>
      <vt:lpstr>Five Pillars of Islam - 5</vt:lpstr>
      <vt:lpstr>The Hajj</vt:lpstr>
      <vt:lpstr>PowerPoint Presentation</vt:lpstr>
      <vt:lpstr>PowerPoint Presentation</vt:lpstr>
      <vt:lpstr>Islam and Iman</vt:lpstr>
      <vt:lpstr>Islamic  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Websites</vt:lpstr>
      <vt:lpstr> 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Islam</dc:title>
  <dc:creator>Mohammad Al-Bedaiwi</dc:creator>
  <cp:lastModifiedBy>Mohammad Al-Bedaiwi</cp:lastModifiedBy>
  <cp:revision>48</cp:revision>
  <dcterms:created xsi:type="dcterms:W3CDTF">2005-03-30T09:17:56Z</dcterms:created>
  <dcterms:modified xsi:type="dcterms:W3CDTF">2016-09-03T06:17:05Z</dcterms:modified>
</cp:coreProperties>
</file>