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sldIdLst>
    <p:sldId id="258" r:id="rId2"/>
    <p:sldId id="302" r:id="rId3"/>
    <p:sldId id="303" r:id="rId4"/>
    <p:sldId id="304" r:id="rId5"/>
    <p:sldId id="328" r:id="rId6"/>
    <p:sldId id="305" r:id="rId7"/>
    <p:sldId id="306" r:id="rId8"/>
    <p:sldId id="309" r:id="rId9"/>
    <p:sldId id="317" r:id="rId10"/>
    <p:sldId id="310" r:id="rId11"/>
    <p:sldId id="311" r:id="rId12"/>
    <p:sldId id="312" r:id="rId13"/>
    <p:sldId id="307" r:id="rId14"/>
    <p:sldId id="308" r:id="rId15"/>
    <p:sldId id="314" r:id="rId16"/>
    <p:sldId id="315" r:id="rId17"/>
    <p:sldId id="316" r:id="rId18"/>
    <p:sldId id="318" r:id="rId19"/>
    <p:sldId id="319" r:id="rId20"/>
    <p:sldId id="320" r:id="rId21"/>
    <p:sldId id="321" r:id="rId22"/>
    <p:sldId id="322" r:id="rId23"/>
    <p:sldId id="323" r:id="rId24"/>
    <p:sldId id="324" r:id="rId25"/>
    <p:sldId id="325" r:id="rId26"/>
    <p:sldId id="297" r:id="rId27"/>
    <p:sldId id="298" r:id="rId28"/>
    <p:sldId id="299" r:id="rId29"/>
    <p:sldId id="300" r:id="rId30"/>
    <p:sldId id="313" r:id="rId31"/>
    <p:sldId id="327" r:id="rId32"/>
    <p:sldId id="27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5" autoAdjust="0"/>
    <p:restoredTop sz="94660"/>
  </p:normalViewPr>
  <p:slideViewPr>
    <p:cSldViewPr>
      <p:cViewPr varScale="1">
        <p:scale>
          <a:sx n="90" d="100"/>
          <a:sy n="90" d="100"/>
        </p:scale>
        <p:origin x="969"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Al-Bedaiwi" userId="070104a43354a36b" providerId="LiveId" clId="{0492C00D-E578-492F-B658-5F2080CD9E13}"/>
    <pc:docChg chg="custSel modSld">
      <pc:chgData name="Mohammad Al-Bedaiwi" userId="070104a43354a36b" providerId="LiveId" clId="{0492C00D-E578-492F-B658-5F2080CD9E13}" dt="2017-09-11T02:17:07.393" v="12"/>
      <pc:docMkLst>
        <pc:docMk/>
      </pc:docMkLst>
      <pc:sldChg chg="modSp">
        <pc:chgData name="Mohammad Al-Bedaiwi" userId="070104a43354a36b" providerId="LiveId" clId="{0492C00D-E578-492F-B658-5F2080CD9E13}" dt="2017-09-11T02:16:58.562" v="11" actId="313"/>
        <pc:sldMkLst>
          <pc:docMk/>
          <pc:sldMk cId="500184979" sldId="309"/>
        </pc:sldMkLst>
        <pc:spChg chg="mod">
          <ac:chgData name="Mohammad Al-Bedaiwi" userId="070104a43354a36b" providerId="LiveId" clId="{0492C00D-E578-492F-B658-5F2080CD9E13}" dt="2017-09-11T02:16:58.562" v="11" actId="313"/>
          <ac:spMkLst>
            <pc:docMk/>
            <pc:sldMk cId="500184979" sldId="309"/>
            <ac:spMk id="2" creationId="{00000000-0000-0000-0000-000000000000}"/>
          </ac:spMkLst>
        </pc:spChg>
      </pc:sldChg>
      <pc:sldChg chg="modSp">
        <pc:chgData name="Mohammad Al-Bedaiwi" userId="070104a43354a36b" providerId="LiveId" clId="{0492C00D-E578-492F-B658-5F2080CD9E13}" dt="2017-09-11T02:17:07.393" v="12"/>
        <pc:sldMkLst>
          <pc:docMk/>
          <pc:sldMk cId="1765008206" sldId="317"/>
        </pc:sldMkLst>
        <pc:spChg chg="mod">
          <ac:chgData name="Mohammad Al-Bedaiwi" userId="070104a43354a36b" providerId="LiveId" clId="{0492C00D-E578-492F-B658-5F2080CD9E13}" dt="2017-09-11T02:17:07.393" v="12"/>
          <ac:spMkLst>
            <pc:docMk/>
            <pc:sldMk cId="1765008206" sldId="31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92F7B-EC16-438B-8D0D-30333EB48A04}" type="datetimeFigureOut">
              <a:rPr lang="en-US" smtClean="0"/>
              <a:t>9/10/2017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18141-EEAE-4BCC-AADF-08C1430146F6}" type="slidenum">
              <a:rPr lang="en-US" smtClean="0"/>
              <a:t>‹#›</a:t>
            </a:fld>
            <a:endParaRPr lang="en-US"/>
          </a:p>
        </p:txBody>
      </p:sp>
    </p:spTree>
    <p:extLst>
      <p:ext uri="{BB962C8B-B14F-4D97-AF65-F5344CB8AC3E}">
        <p14:creationId xmlns:p14="http://schemas.microsoft.com/office/powerpoint/2010/main" val="338095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9DA542FD-E0C9-4468-A625-6029FF912FBA}" type="slidenum">
              <a:rPr>
                <a:solidFill>
                  <a:prstClr val="black"/>
                </a:solidFill>
              </a:rPr>
              <a:pPr/>
              <a:t>8</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81022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8481A88B-A294-4AB7-8506-DFC63F5C2033}" type="slidenum">
              <a:rPr>
                <a:solidFill>
                  <a:prstClr val="black"/>
                </a:solidFill>
              </a:rPr>
              <a:pPr/>
              <a:t>20</a:t>
            </a:fld>
            <a:endParaRPr>
              <a:solidFill>
                <a:prstClr val="black"/>
              </a:solidFill>
            </a:endParaRPr>
          </a:p>
        </p:txBody>
      </p:sp>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5924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2A67F2D5-555E-4913-9612-A56E6A86F389}" type="slidenum">
              <a:rPr>
                <a:solidFill>
                  <a:prstClr val="black"/>
                </a:solidFill>
              </a:rPr>
              <a:pPr/>
              <a:t>21</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4157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89A26B6A-DC76-435C-9AD5-834C49402184}" type="slidenum">
              <a:rPr>
                <a:solidFill>
                  <a:prstClr val="black"/>
                </a:solidFill>
              </a:rPr>
              <a:pPr/>
              <a:t>22</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8640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05AFF3AB-7E21-4AB4-A2A4-430891B892B4}" type="slidenum">
              <a:rPr>
                <a:solidFill>
                  <a:prstClr val="black"/>
                </a:solidFill>
              </a:rPr>
              <a:pPr/>
              <a:t>23</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92153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6C7F97B4-6ECB-430A-B1B1-CE00B544B585}" type="slidenum">
              <a:rPr>
                <a:solidFill>
                  <a:prstClr val="black"/>
                </a:solidFill>
              </a:rPr>
              <a:pPr/>
              <a:t>24</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47887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DE990353-63FE-44E2-9C19-17E120B4F91D}" type="slidenum">
              <a:rPr>
                <a:solidFill>
                  <a:prstClr val="black"/>
                </a:solidFill>
              </a:rPr>
              <a:pPr/>
              <a:t>25</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71215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A88647D8-A51A-445C-8440-9085A3E0612E}" type="slidenum">
              <a:rPr>
                <a:solidFill>
                  <a:prstClr val="black"/>
                </a:solidFill>
              </a:rPr>
              <a:pPr/>
              <a:t>31</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97236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9DA542FD-E0C9-4468-A625-6029FF912FBA}" type="slidenum">
              <a:rPr>
                <a:solidFill>
                  <a:prstClr val="black"/>
                </a:solidFill>
              </a:rPr>
              <a:pPr/>
              <a:t>9</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13701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35A8D177-6874-4828-AC61-ECA922609902}" type="slidenum">
              <a:rPr>
                <a:solidFill>
                  <a:prstClr val="black"/>
                </a:solidFill>
              </a:rPr>
              <a:pPr/>
              <a:t>10</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4678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2E401946-2940-468D-A8D8-D01391DA0305}" type="slidenum">
              <a:rPr>
                <a:solidFill>
                  <a:prstClr val="black"/>
                </a:solidFill>
              </a:rPr>
              <a:pPr/>
              <a:t>11</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5307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5EF8DD84-F2DA-42D6-A94A-83491FFC982B}" type="slidenum">
              <a:rPr>
                <a:solidFill>
                  <a:prstClr val="black"/>
                </a:solidFill>
              </a:rPr>
              <a:pPr/>
              <a:t>12</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80415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0788637B-510E-41A5-930D-4CF4D4C757DA}" type="slidenum">
              <a:rPr>
                <a:solidFill>
                  <a:prstClr val="black"/>
                </a:solidFill>
              </a:rPr>
              <a:pPr/>
              <a:t>16</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7608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ED76BBD0-254F-4E3B-9588-4268DD97C2E7}" type="slidenum">
              <a:rPr>
                <a:solidFill>
                  <a:prstClr val="black"/>
                </a:solidFill>
              </a:rPr>
              <a:pPr/>
              <a:t>17</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0227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A30B73B5-32FE-4661-A37F-A849953A3A43}" type="slidenum">
              <a:rPr>
                <a:solidFill>
                  <a:prstClr val="black"/>
                </a:solidFill>
              </a:rPr>
              <a:pPr/>
              <a:t>18</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70924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fld id="{65A5656F-072F-49AF-BE0B-BD5BEC01BAA7}" type="slidenum">
              <a:rPr>
                <a:solidFill>
                  <a:prstClr val="black"/>
                </a:solidFill>
              </a:rPr>
              <a:pPr/>
              <a:t>19</a:t>
            </a:fld>
            <a:endParaRPr>
              <a:solidFill>
                <a:prstClr val="black"/>
              </a:solidFill>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12962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0"/>
            <a:ext cx="9140825" cy="6850063"/>
            <a:chOff x="0" y="0"/>
            <a:chExt cx="5758" cy="4315"/>
          </a:xfrm>
        </p:grpSpPr>
        <p:grpSp>
          <p:nvGrpSpPr>
            <p:cNvPr id="41987" name="Group 3"/>
            <p:cNvGrpSpPr>
              <a:grpSpLocks/>
            </p:cNvGrpSpPr>
            <p:nvPr userDrawn="1"/>
          </p:nvGrpSpPr>
          <p:grpSpPr bwMode="auto">
            <a:xfrm>
              <a:off x="1728" y="2230"/>
              <a:ext cx="4027" cy="2085"/>
              <a:chOff x="1728" y="2230"/>
              <a:chExt cx="4027" cy="2085"/>
            </a:xfrm>
          </p:grpSpPr>
          <p:sp>
            <p:nvSpPr>
              <p:cNvPr id="4198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8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993"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4"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99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419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1997"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41998"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41999" name="Rectangle 15"/>
          <p:cNvSpPr>
            <a:spLocks noGrp="1" noChangeArrowheads="1"/>
          </p:cNvSpPr>
          <p:nvPr>
            <p:ph type="sldNum" sz="quarter" idx="4"/>
          </p:nvPr>
        </p:nvSpPr>
        <p:spPr>
          <a:xfrm>
            <a:off x="6553200" y="6254750"/>
            <a:ext cx="2133600" cy="476250"/>
          </a:xfrm>
        </p:spPr>
        <p:txBody>
          <a:bodyPr/>
          <a:lstStyle>
            <a:lvl1pPr>
              <a:defRPr/>
            </a:lvl1pPr>
          </a:lstStyle>
          <a:p>
            <a:fld id="{9D0E3268-B7EA-43AF-BFE7-3E2A0EA1CF7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D8312BD9-E6B7-4BE5-9F99-1C7E12F57665}"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5531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23C2C9C-986F-4D41-8503-AA11775C1F27}"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12973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20A7E14D-B62F-4D7B-9298-35A4E29DEAB4}" type="slidenum">
              <a:rPr lang="en-US" altLang="en-US"/>
              <a:pPr/>
              <a:t>‹#›</a:t>
            </a:fld>
            <a:endParaRPr lang="en-US" alt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795323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16554019-EB5F-407A-8A88-F386E98719B0}" type="slidenum">
              <a:rPr lang="en-US" altLang="en-US"/>
              <a:pPr/>
              <a:t>‹#›</a:t>
            </a:fld>
            <a:endParaRPr lang="en-US" alt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1066247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D762E94B-58F6-4A7F-B65B-ACFE0F911EDF}" type="slidenum">
              <a:rPr lang="en-US" altLang="en-US"/>
              <a:pPr/>
              <a:t>‹#›</a:t>
            </a:fld>
            <a:endParaRPr lang="en-US" alt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127492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C8FEDA0D-9B23-40A8-A2FF-66C10C95E953}" type="slidenum">
              <a:rPr lang="en-US" altLang="en-US"/>
              <a:pPr/>
              <a:t>‹#›</a:t>
            </a:fld>
            <a:endParaRPr lang="en-US" alt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356405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64091AD4-86A8-4E7D-8A92-C33F34E0FE8A}" type="slidenum">
              <a:rPr lang="en-US" altLang="en-US"/>
              <a:pPr/>
              <a:t>‹#›</a:t>
            </a:fld>
            <a:endParaRPr lang="en-US" alt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3549144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936C0497-7671-4210-8DAC-76F6A45E160F}" type="slidenum">
              <a:rPr lang="en-US" altLang="en-US"/>
              <a:pPr/>
              <a:t>‹#›</a:t>
            </a:fld>
            <a:endParaRPr lang="en-US" alt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300871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3A46211-59D0-442B-9716-B5BC67DDC7BF}"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25089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FFAED912-0D12-4EB3-ADEC-128211027248}"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5999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EE08BD27-744B-4716-8D2A-38FD0BCFCFA7}"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0509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3BFB4D11-4AF9-4ABF-AC45-A2935EE99942}"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0315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408EBBFD-A3FA-4452-BC59-CDB3CB2CC4A0}"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5684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D6E17C03-7320-43EB-BE8D-27E9452FD12C}"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93432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B731D588-7B01-4426-97AD-2759EE930E41}"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2417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685BE33-3749-4ABA-AFE7-EED9F8682E23}"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24740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4096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91160929-5D8F-4B1B-B91E-5D63AAFE2A53}" type="slidenum">
              <a:rPr lang="en-US" altLang="en-US"/>
              <a:pPr/>
              <a:t>‹#›</a:t>
            </a:fld>
            <a:endParaRPr lang="en-US" altLang="en-US"/>
          </a:p>
        </p:txBody>
      </p:sp>
      <p:grpSp>
        <p:nvGrpSpPr>
          <p:cNvPr id="40964" name="Group 4"/>
          <p:cNvGrpSpPr>
            <a:grpSpLocks/>
          </p:cNvGrpSpPr>
          <p:nvPr/>
        </p:nvGrpSpPr>
        <p:grpSpPr bwMode="auto">
          <a:xfrm>
            <a:off x="0" y="0"/>
            <a:ext cx="9140825" cy="6850063"/>
            <a:chOff x="0" y="0"/>
            <a:chExt cx="5758" cy="4315"/>
          </a:xfrm>
        </p:grpSpPr>
        <p:grpSp>
          <p:nvGrpSpPr>
            <p:cNvPr id="40965" name="Group 5"/>
            <p:cNvGrpSpPr>
              <a:grpSpLocks/>
            </p:cNvGrpSpPr>
            <p:nvPr userDrawn="1"/>
          </p:nvGrpSpPr>
          <p:grpSpPr bwMode="auto">
            <a:xfrm>
              <a:off x="1728" y="2230"/>
              <a:ext cx="4027" cy="2085"/>
              <a:chOff x="1728" y="2230"/>
              <a:chExt cx="4027" cy="2085"/>
            </a:xfrm>
          </p:grpSpPr>
          <p:sp>
            <p:nvSpPr>
              <p:cNvPr id="4096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7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2"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7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7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endParaRPr lang="en-US" altLang="en-US"/>
          </a:p>
        </p:txBody>
      </p:sp>
      <p:sp>
        <p:nvSpPr>
          <p:cNvPr id="4097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hammad@AustinMuslims.org" TargetMode="External"/><Relationship Id="rId2" Type="http://schemas.openxmlformats.org/officeDocument/2006/relationships/hyperlink" Target="http://www.austinmuslims.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r>
              <a:rPr lang="en-US" altLang="en-US" dirty="0"/>
              <a:t>Women in Islam</a:t>
            </a:r>
            <a:br>
              <a:rPr lang="en-US" altLang="en-US" dirty="0"/>
            </a:br>
            <a:r>
              <a:rPr lang="en-US" altLang="en-US" sz="2400" dirty="0"/>
              <a:t>Level 1</a:t>
            </a:r>
          </a:p>
        </p:txBody>
      </p:sp>
      <p:sp>
        <p:nvSpPr>
          <p:cNvPr id="44035" name="Rectangle 3"/>
          <p:cNvSpPr>
            <a:spLocks noGrp="1" noChangeArrowheads="1"/>
          </p:cNvSpPr>
          <p:nvPr>
            <p:ph type="subTitle" idx="1"/>
          </p:nvPr>
        </p:nvSpPr>
        <p:spPr/>
        <p:txBody>
          <a:bodyPr/>
          <a:lstStyle/>
          <a:p>
            <a:pPr>
              <a:lnSpc>
                <a:spcPct val="90000"/>
              </a:lnSpc>
            </a:pPr>
            <a:r>
              <a:rPr lang="en-US" altLang="en-US" sz="2800"/>
              <a:t>Mohammad Al-Bedaiwi</a:t>
            </a:r>
            <a:br>
              <a:rPr lang="en-US" altLang="en-US" sz="2800"/>
            </a:br>
            <a:r>
              <a:rPr lang="en-US" altLang="en-US" sz="2800"/>
              <a:t>Austin Network for Islamic Studies ANIS </a:t>
            </a:r>
            <a:r>
              <a:rPr lang="en-US" altLang="en-US" sz="2000">
                <a:hlinkClick r:id="rId2"/>
              </a:rPr>
              <a:t>http://www.AustinMuslims.org</a:t>
            </a:r>
            <a:r>
              <a:rPr lang="en-US" altLang="en-US" sz="2000"/>
              <a:t> </a:t>
            </a:r>
          </a:p>
          <a:p>
            <a:pPr>
              <a:lnSpc>
                <a:spcPct val="90000"/>
              </a:lnSpc>
            </a:pPr>
            <a:r>
              <a:rPr lang="en-US" altLang="en-US" b="1">
                <a:hlinkClick r:id="rId3"/>
              </a:rPr>
              <a:t>mohammad@AustinMuslims.org</a:t>
            </a:r>
            <a:r>
              <a:rPr lang="en-US" altLang="en-US" b="1"/>
              <a:t> </a:t>
            </a:r>
          </a:p>
        </p:txBody>
      </p:sp>
      <p:pic>
        <p:nvPicPr>
          <p:cNvPr id="44037" name="Picture 5" descr="bismill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609600"/>
            <a:ext cx="318135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Adam and Eve</a:t>
            </a:r>
          </a:p>
        </p:txBody>
      </p:sp>
      <p:sp>
        <p:nvSpPr>
          <p:cNvPr id="3" name="Text Placeholder 2"/>
          <p:cNvSpPr txBox="1">
            <a:spLocks noGrp="1"/>
          </p:cNvSpPr>
          <p:nvPr>
            <p:ph type="body" idx="4294967295"/>
          </p:nvPr>
        </p:nvSpPr>
        <p:spPr>
          <a:xfrm>
            <a:off x="467832" y="1600200"/>
            <a:ext cx="8447567" cy="5029200"/>
          </a:xfrm>
        </p:spPr>
        <p:txBody>
          <a:bodyPr/>
          <a:lstStyle/>
          <a:p>
            <a:pPr lvl="0">
              <a:buSzPct val="45000"/>
              <a:buFont typeface="StarSymbol"/>
              <a:buChar char="●"/>
            </a:pPr>
            <a:r>
              <a:rPr lang="en-US" dirty="0"/>
              <a:t>The Qur'an frees women from the accusation of causing the downfall of man.</a:t>
            </a:r>
          </a:p>
          <a:p>
            <a:pPr lvl="0">
              <a:buSzPct val="45000"/>
              <a:buFont typeface="StarSymbol"/>
              <a:buChar char="●"/>
            </a:pPr>
            <a:r>
              <a:rPr lang="en-US" dirty="0"/>
              <a:t>Eve is not singled out as guilty for the sin of Adam. (Qur'an 7:19-27)</a:t>
            </a:r>
          </a:p>
          <a:p>
            <a:pPr lvl="0">
              <a:buSzPct val="45000"/>
              <a:buFont typeface="StarSymbol"/>
              <a:buChar char="●"/>
            </a:pPr>
            <a:r>
              <a:rPr lang="en-US" dirty="0"/>
              <a:t>They both sinned, both repented and were both forgiven. There's no “original sin” concept in Islam.</a:t>
            </a:r>
          </a:p>
          <a:p>
            <a:pPr lvl="0">
              <a:buSzPct val="45000"/>
              <a:buFont typeface="StarSymbol"/>
              <a:buChar char="●"/>
            </a:pPr>
            <a:r>
              <a:rPr lang="en-US" dirty="0"/>
              <a:t>Women aren't evil and pregnancy and childbirth are not our punishment.  </a:t>
            </a:r>
          </a:p>
        </p:txBody>
      </p:sp>
    </p:spTree>
    <p:extLst>
      <p:ext uri="{BB962C8B-B14F-4D97-AF65-F5344CB8AC3E}">
        <p14:creationId xmlns:p14="http://schemas.microsoft.com/office/powerpoint/2010/main" val="1805406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Social Equity</a:t>
            </a:r>
          </a:p>
        </p:txBody>
      </p:sp>
      <p:sp>
        <p:nvSpPr>
          <p:cNvPr id="3" name="Text Placeholder 2"/>
          <p:cNvSpPr txBox="1">
            <a:spLocks noGrp="1"/>
          </p:cNvSpPr>
          <p:nvPr>
            <p:ph type="body" idx="4294967295"/>
          </p:nvPr>
        </p:nvSpPr>
        <p:spPr>
          <a:xfrm>
            <a:off x="439478" y="1295400"/>
            <a:ext cx="8780722" cy="5029200"/>
          </a:xfrm>
        </p:spPr>
        <p:txBody>
          <a:bodyPr/>
          <a:lstStyle/>
          <a:p>
            <a:pPr lvl="0"/>
            <a:r>
              <a:rPr lang="en-US" b="1" dirty="0"/>
              <a:t>The daughter</a:t>
            </a:r>
          </a:p>
          <a:p>
            <a:pPr lvl="0">
              <a:buSzPct val="45000"/>
              <a:buFont typeface="StarSymbol"/>
              <a:buChar char="●"/>
            </a:pPr>
            <a:r>
              <a:rPr lang="en-US" sz="2400" dirty="0"/>
              <a:t>Qur'an prohibited female infanticide (“gendercide” is still practiced in many parts of the world)</a:t>
            </a:r>
          </a:p>
          <a:p>
            <a:pPr lvl="0">
              <a:buSzPct val="45000"/>
              <a:buFont typeface="StarSymbol"/>
              <a:buChar char="●"/>
            </a:pPr>
            <a:r>
              <a:rPr lang="en-US" sz="2400" dirty="0"/>
              <a:t>Qur'an rejected parents negative attitudes towards girl children instead of boys. Islam made fair treatment of them obligatory.</a:t>
            </a:r>
          </a:p>
          <a:p>
            <a:pPr lvl="0">
              <a:buSzPct val="45000"/>
              <a:buFont typeface="StarSymbol"/>
              <a:buChar char="●"/>
            </a:pPr>
            <a:r>
              <a:rPr lang="en-US" sz="2400" dirty="0"/>
              <a:t>"Whosoever has a daughter and he does not bury her alive, does not insult her, and does not favor his son over her, Allah will enter him into Paradise." [Ahmad]</a:t>
            </a:r>
          </a:p>
          <a:p>
            <a:pPr lvl="0">
              <a:buSzPct val="45000"/>
              <a:buFont typeface="StarSymbol"/>
              <a:buChar char="●"/>
            </a:pPr>
            <a:r>
              <a:rPr lang="en-US" sz="2400" dirty="0"/>
              <a:t>"Whosoever supports two daughters till they mature, he and I will come in the day of judgment as this (and he pointed with his two fingers held together)." [Ahmad]</a:t>
            </a:r>
          </a:p>
          <a:p>
            <a:pPr lvl="0">
              <a:buSzPct val="45000"/>
              <a:buFont typeface="StarSymbol"/>
              <a:buChar char="●"/>
            </a:pPr>
            <a:endParaRPr lang="en-US" dirty="0"/>
          </a:p>
        </p:txBody>
      </p:sp>
    </p:spTree>
    <p:extLst>
      <p:ext uri="{BB962C8B-B14F-4D97-AF65-F5344CB8AC3E}">
        <p14:creationId xmlns:p14="http://schemas.microsoft.com/office/powerpoint/2010/main" val="385571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Social Equity</a:t>
            </a:r>
          </a:p>
        </p:txBody>
      </p:sp>
      <p:sp>
        <p:nvSpPr>
          <p:cNvPr id="3" name="Text Placeholder 2"/>
          <p:cNvSpPr txBox="1">
            <a:spLocks noGrp="1"/>
          </p:cNvSpPr>
          <p:nvPr>
            <p:ph type="body" idx="4294967295"/>
          </p:nvPr>
        </p:nvSpPr>
        <p:spPr>
          <a:xfrm>
            <a:off x="304800" y="1417638"/>
            <a:ext cx="8534400" cy="5364162"/>
          </a:xfrm>
        </p:spPr>
        <p:txBody>
          <a:bodyPr/>
          <a:lstStyle/>
          <a:p>
            <a:r>
              <a:rPr lang="en-US" dirty="0">
                <a:effectLst/>
              </a:rPr>
              <a:t>The</a:t>
            </a:r>
            <a:r>
              <a:rPr lang="en-US" dirty="0"/>
              <a:t> Wife</a:t>
            </a:r>
          </a:p>
          <a:p>
            <a:pPr>
              <a:buSzPct val="45000"/>
            </a:pPr>
            <a:r>
              <a:rPr lang="en-US" sz="2400" dirty="0"/>
              <a:t>Marriage in Islam is based upon mutual peace, love and compassion. Its not just a means to fulfill a mans needs. </a:t>
            </a:r>
          </a:p>
          <a:p>
            <a:pPr>
              <a:buSzPct val="45000"/>
            </a:pPr>
            <a:endParaRPr lang="en-US" sz="2400" dirty="0"/>
          </a:p>
          <a:p>
            <a:pPr>
              <a:buSzPct val="45000"/>
            </a:pPr>
            <a:r>
              <a:rPr lang="en-US" sz="2400" dirty="0"/>
              <a:t>Marriage is an act of worship as well as a transaction/contract between individuals...therefore it is guided with divine advice, rights and obligations.</a:t>
            </a:r>
          </a:p>
          <a:p>
            <a:pPr>
              <a:buSzPct val="45000"/>
            </a:pPr>
            <a:endParaRPr lang="en-US" sz="2400" dirty="0"/>
          </a:p>
          <a:p>
            <a:pPr>
              <a:buSzPct val="45000"/>
            </a:pPr>
            <a:r>
              <a:rPr lang="en-US" sz="2400" dirty="0"/>
              <a:t>Islam does not encourage celibacy or monasticism as this may conflict with the nature of humans, rather Islam teaches that one of the means to perfect ones faith are through marriage and that this is the nucleus of every society.</a:t>
            </a:r>
          </a:p>
        </p:txBody>
      </p:sp>
    </p:spTree>
    <p:extLst>
      <p:ext uri="{BB962C8B-B14F-4D97-AF65-F5344CB8AC3E}">
        <p14:creationId xmlns:p14="http://schemas.microsoft.com/office/powerpoint/2010/main" val="472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CA1-0E36-40BE-8081-A98A8462C38E}"/>
              </a:ext>
            </a:extLst>
          </p:cNvPr>
          <p:cNvSpPr>
            <a:spLocks noGrp="1"/>
          </p:cNvSpPr>
          <p:nvPr>
            <p:ph type="title"/>
          </p:nvPr>
        </p:nvSpPr>
        <p:spPr/>
        <p:txBody>
          <a:bodyPr/>
          <a:lstStyle/>
          <a:p>
            <a:r>
              <a:rPr lang="en-US" dirty="0"/>
              <a:t>Social Equity </a:t>
            </a:r>
          </a:p>
        </p:txBody>
      </p:sp>
      <p:sp>
        <p:nvSpPr>
          <p:cNvPr id="3" name="Content Placeholder 2">
            <a:extLst>
              <a:ext uri="{FF2B5EF4-FFF2-40B4-BE49-F238E27FC236}">
                <a16:creationId xmlns:a16="http://schemas.microsoft.com/office/drawing/2014/main" id="{F302810F-B6E2-47CF-9921-B5E08E0DEC29}"/>
              </a:ext>
            </a:extLst>
          </p:cNvPr>
          <p:cNvSpPr>
            <a:spLocks noGrp="1"/>
          </p:cNvSpPr>
          <p:nvPr>
            <p:ph idx="1"/>
          </p:nvPr>
        </p:nvSpPr>
        <p:spPr/>
        <p:txBody>
          <a:bodyPr/>
          <a:lstStyle/>
          <a:p>
            <a:r>
              <a:rPr lang="en-US" dirty="0">
                <a:effectLst/>
              </a:rPr>
              <a:t>The</a:t>
            </a:r>
            <a:r>
              <a:rPr lang="en-US" dirty="0"/>
              <a:t> Wife</a:t>
            </a:r>
          </a:p>
          <a:p>
            <a:pPr marL="742950" lvl="2" indent="-342900" hangingPunct="0">
              <a:spcBef>
                <a:spcPts val="0"/>
              </a:spcBef>
              <a:spcAft>
                <a:spcPts val="965"/>
              </a:spcAft>
              <a:buSzPct val="75000"/>
            </a:pPr>
            <a:r>
              <a:rPr lang="en-US" sz="2000" dirty="0">
                <a:cs typeface="Tahoma" pitchFamily="2"/>
              </a:rPr>
              <a:t>And among His Signs is that He created for you mates from among yourselves that you may dwell in tranquility with them and He has put love and mercy between your (hearts); verily in that are signs for those who reflect. (Qur'an 30:21)</a:t>
            </a:r>
          </a:p>
          <a:p>
            <a:pPr marL="742950" lvl="2" indent="-342900" hangingPunct="0">
              <a:spcBef>
                <a:spcPts val="0"/>
              </a:spcBef>
              <a:spcAft>
                <a:spcPts val="965"/>
              </a:spcAft>
              <a:buSzPct val="75000"/>
            </a:pPr>
            <a:endParaRPr lang="en-US" sz="2000" dirty="0">
              <a:cs typeface="Tahoma" pitchFamily="2"/>
            </a:endParaRPr>
          </a:p>
          <a:p>
            <a:pPr marL="742950" lvl="2" indent="-342900" hangingPunct="0">
              <a:spcBef>
                <a:spcPts val="0"/>
              </a:spcBef>
              <a:spcAft>
                <a:spcPts val="965"/>
              </a:spcAft>
              <a:buSzPct val="75000"/>
            </a:pPr>
            <a:r>
              <a:rPr lang="en-US" sz="2000" dirty="0">
                <a:cs typeface="Tahoma" pitchFamily="2"/>
              </a:rPr>
              <a:t>"I command you to be kind to women …" (farewell sermon of prophet Muhammad)</a:t>
            </a:r>
          </a:p>
          <a:p>
            <a:pPr marL="742950" lvl="2" indent="-342900" hangingPunct="0">
              <a:spcBef>
                <a:spcPts val="0"/>
              </a:spcBef>
              <a:spcAft>
                <a:spcPts val="965"/>
              </a:spcAft>
              <a:buSzPct val="75000"/>
            </a:pPr>
            <a:endParaRPr lang="en-US" sz="2000" dirty="0">
              <a:cs typeface="Tahoma" pitchFamily="2"/>
            </a:endParaRPr>
          </a:p>
          <a:p>
            <a:pPr marL="742950" lvl="2" indent="-342900" hangingPunct="0">
              <a:spcBef>
                <a:spcPts val="0"/>
              </a:spcBef>
              <a:spcAft>
                <a:spcPts val="965"/>
              </a:spcAft>
              <a:buSzPct val="75000"/>
            </a:pPr>
            <a:r>
              <a:rPr lang="en-US" sz="2000" dirty="0">
                <a:cs typeface="Tahoma" pitchFamily="2"/>
              </a:rPr>
              <a:t>"The best of you is the best to his family (wife) "</a:t>
            </a:r>
          </a:p>
          <a:p>
            <a:endParaRPr lang="en-US" dirty="0"/>
          </a:p>
        </p:txBody>
      </p:sp>
    </p:spTree>
    <p:extLst>
      <p:ext uri="{BB962C8B-B14F-4D97-AF65-F5344CB8AC3E}">
        <p14:creationId xmlns:p14="http://schemas.microsoft.com/office/powerpoint/2010/main" val="83470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CA1-0E36-40BE-8081-A98A8462C38E}"/>
              </a:ext>
            </a:extLst>
          </p:cNvPr>
          <p:cNvSpPr>
            <a:spLocks noGrp="1"/>
          </p:cNvSpPr>
          <p:nvPr>
            <p:ph type="title"/>
          </p:nvPr>
        </p:nvSpPr>
        <p:spPr/>
        <p:txBody>
          <a:bodyPr/>
          <a:lstStyle/>
          <a:p>
            <a:r>
              <a:rPr lang="en-US" dirty="0"/>
              <a:t>Rights of Woman in Marriage</a:t>
            </a:r>
          </a:p>
        </p:txBody>
      </p:sp>
      <p:sp>
        <p:nvSpPr>
          <p:cNvPr id="3" name="Content Placeholder 2">
            <a:extLst>
              <a:ext uri="{FF2B5EF4-FFF2-40B4-BE49-F238E27FC236}">
                <a16:creationId xmlns:a16="http://schemas.microsoft.com/office/drawing/2014/main" id="{F302810F-B6E2-47CF-9921-B5E08E0DEC29}"/>
              </a:ext>
            </a:extLst>
          </p:cNvPr>
          <p:cNvSpPr>
            <a:spLocks noGrp="1"/>
          </p:cNvSpPr>
          <p:nvPr>
            <p:ph idx="1"/>
          </p:nvPr>
        </p:nvSpPr>
        <p:spPr/>
        <p:txBody>
          <a:bodyPr/>
          <a:lstStyle/>
          <a:p>
            <a:pPr>
              <a:buSzPct val="45000"/>
            </a:pPr>
            <a:r>
              <a:rPr lang="en-US" sz="2903" dirty="0">
                <a:cs typeface="Tahoma" pitchFamily="2"/>
              </a:rPr>
              <a:t>Right to accept or refuse any proposal</a:t>
            </a:r>
          </a:p>
          <a:p>
            <a:pPr lvl="1">
              <a:buSzPct val="45000"/>
            </a:pPr>
            <a:r>
              <a:rPr lang="en-US" sz="2503" dirty="0">
                <a:cs typeface="Tahoma" pitchFamily="2"/>
              </a:rPr>
              <a:t>Arranged Marriages must be approved by the couple.</a:t>
            </a:r>
          </a:p>
          <a:p>
            <a:pPr>
              <a:buSzPct val="45000"/>
            </a:pPr>
            <a:r>
              <a:rPr lang="en-US" sz="2903" dirty="0">
                <a:cs typeface="Tahoma" pitchFamily="2"/>
              </a:rPr>
              <a:t>The woman's consent is required for marriage</a:t>
            </a:r>
          </a:p>
          <a:p>
            <a:pPr>
              <a:buSzPct val="45000"/>
            </a:pPr>
            <a:r>
              <a:rPr lang="en-US" sz="2903" dirty="0">
                <a:cs typeface="Tahoma" pitchFamily="2"/>
              </a:rPr>
              <a:t>Prohibition to buy, sell or inherit women</a:t>
            </a:r>
          </a:p>
          <a:p>
            <a:pPr>
              <a:buSzPct val="45000"/>
            </a:pPr>
            <a:r>
              <a:rPr lang="en-US" sz="2903" dirty="0">
                <a:cs typeface="Tahoma" pitchFamily="2"/>
              </a:rPr>
              <a:t>Right to maintain her own name (she is not husbands' property)</a:t>
            </a:r>
          </a:p>
          <a:p>
            <a:pPr>
              <a:buSzPct val="45000"/>
            </a:pPr>
            <a:r>
              <a:rPr lang="en-US" sz="2903" dirty="0">
                <a:cs typeface="Tahoma" pitchFamily="2"/>
              </a:rPr>
              <a:t>Right to dowry</a:t>
            </a:r>
          </a:p>
          <a:p>
            <a:pPr>
              <a:buSzPct val="45000"/>
            </a:pPr>
            <a:r>
              <a:rPr lang="en-US" sz="2903" dirty="0">
                <a:cs typeface="Tahoma" pitchFamily="2"/>
              </a:rPr>
              <a:t>Right to full maintenance from husband</a:t>
            </a:r>
          </a:p>
          <a:p>
            <a:pPr lvl="1">
              <a:buSzPct val="45000"/>
            </a:pPr>
            <a:r>
              <a:rPr lang="en-US" sz="2503" dirty="0">
                <a:cs typeface="Tahoma" pitchFamily="2"/>
              </a:rPr>
              <a:t>The man is responsible pays all household expenses</a:t>
            </a:r>
          </a:p>
          <a:p>
            <a:endParaRPr lang="en-US" dirty="0"/>
          </a:p>
        </p:txBody>
      </p:sp>
    </p:spTree>
    <p:extLst>
      <p:ext uri="{BB962C8B-B14F-4D97-AF65-F5344CB8AC3E}">
        <p14:creationId xmlns:p14="http://schemas.microsoft.com/office/powerpoint/2010/main" val="361527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CA1-0E36-40BE-8081-A98A8462C38E}"/>
              </a:ext>
            </a:extLst>
          </p:cNvPr>
          <p:cNvSpPr>
            <a:spLocks noGrp="1"/>
          </p:cNvSpPr>
          <p:nvPr>
            <p:ph type="title"/>
          </p:nvPr>
        </p:nvSpPr>
        <p:spPr/>
        <p:txBody>
          <a:bodyPr/>
          <a:lstStyle/>
          <a:p>
            <a:r>
              <a:rPr lang="en-US" dirty="0"/>
              <a:t>Rights of Woman in Marriage</a:t>
            </a:r>
          </a:p>
        </p:txBody>
      </p:sp>
      <p:sp>
        <p:nvSpPr>
          <p:cNvPr id="3" name="Content Placeholder 2">
            <a:extLst>
              <a:ext uri="{FF2B5EF4-FFF2-40B4-BE49-F238E27FC236}">
                <a16:creationId xmlns:a16="http://schemas.microsoft.com/office/drawing/2014/main" id="{F302810F-B6E2-47CF-9921-B5E08E0DEC29}"/>
              </a:ext>
            </a:extLst>
          </p:cNvPr>
          <p:cNvSpPr>
            <a:spLocks noGrp="1"/>
          </p:cNvSpPr>
          <p:nvPr>
            <p:ph idx="1"/>
          </p:nvPr>
        </p:nvSpPr>
        <p:spPr>
          <a:xfrm>
            <a:off x="402264" y="1407005"/>
            <a:ext cx="8513135" cy="5029200"/>
          </a:xfrm>
        </p:spPr>
        <p:txBody>
          <a:bodyPr/>
          <a:lstStyle/>
          <a:p>
            <a:pPr>
              <a:buSzPct val="45000"/>
            </a:pPr>
            <a:r>
              <a:rPr lang="en-US" sz="2400" dirty="0">
                <a:cs typeface="Tahoma" pitchFamily="2"/>
              </a:rPr>
              <a:t>Right to create her own marriage conditions - (career, educational pursuits, monetary allowance, parental care etc.)</a:t>
            </a:r>
          </a:p>
          <a:p>
            <a:pPr>
              <a:buSzPct val="45000"/>
            </a:pPr>
            <a:r>
              <a:rPr lang="en-US" sz="2400" dirty="0">
                <a:cs typeface="Tahoma" pitchFamily="2"/>
              </a:rPr>
              <a:t>Right to separate living space </a:t>
            </a:r>
          </a:p>
          <a:p>
            <a:pPr lvl="1">
              <a:buSzPct val="45000"/>
            </a:pPr>
            <a:r>
              <a:rPr lang="en-US" sz="2000" dirty="0" err="1">
                <a:cs typeface="Tahoma" pitchFamily="2"/>
              </a:rPr>
              <a:t>i.e</a:t>
            </a:r>
            <a:r>
              <a:rPr lang="en-US" sz="2000" dirty="0">
                <a:cs typeface="Tahoma" pitchFamily="2"/>
              </a:rPr>
              <a:t> ask to live in a different home than the mans family home.</a:t>
            </a:r>
          </a:p>
          <a:p>
            <a:pPr lvl="1">
              <a:buSzPct val="45000"/>
            </a:pPr>
            <a:r>
              <a:rPr lang="en-US" sz="2000" i="1" dirty="0">
                <a:cs typeface="Tahoma" pitchFamily="2"/>
              </a:rPr>
              <a:t>No, it does not mean a different room in the house :)</a:t>
            </a:r>
          </a:p>
          <a:p>
            <a:pPr>
              <a:buSzPct val="45000"/>
            </a:pPr>
            <a:r>
              <a:rPr lang="en-US" sz="2400" dirty="0">
                <a:cs typeface="Tahoma" pitchFamily="2"/>
              </a:rPr>
              <a:t>Right to divorce</a:t>
            </a:r>
          </a:p>
          <a:p>
            <a:pPr>
              <a:buSzPct val="45000"/>
            </a:pPr>
            <a:r>
              <a:rPr lang="en-US" sz="2400" dirty="0">
                <a:cs typeface="Tahoma" pitchFamily="2"/>
              </a:rPr>
              <a:t>Right for divorced women and widows to remarry</a:t>
            </a:r>
          </a:p>
          <a:p>
            <a:pPr>
              <a:buSzPct val="45000"/>
            </a:pPr>
            <a:r>
              <a:rPr lang="en-US" sz="2400" dirty="0">
                <a:cs typeface="Tahoma" pitchFamily="2"/>
              </a:rPr>
              <a:t>Rights in maintenance during divorce</a:t>
            </a:r>
          </a:p>
          <a:p>
            <a:pPr>
              <a:buSzPct val="45000"/>
            </a:pPr>
            <a:r>
              <a:rPr lang="en-US" sz="2400" dirty="0">
                <a:cs typeface="Tahoma" pitchFamily="2"/>
              </a:rPr>
              <a:t>Rights in custody</a:t>
            </a:r>
          </a:p>
          <a:p>
            <a:pPr>
              <a:buSzPct val="45000"/>
            </a:pPr>
            <a:r>
              <a:rPr lang="en-US" sz="2400" dirty="0">
                <a:cs typeface="Tahoma" pitchFamily="2"/>
              </a:rPr>
              <a:t>Rights to retain her own property and some of that acquired within marriage</a:t>
            </a:r>
          </a:p>
          <a:p>
            <a:pPr lvl="1">
              <a:buSzPct val="45000"/>
            </a:pPr>
            <a:r>
              <a:rPr lang="en-US" sz="2000" i="1" dirty="0">
                <a:cs typeface="Tahoma" pitchFamily="2"/>
              </a:rPr>
              <a:t>In the USA, a woman could not get her own Credit Card till 1974</a:t>
            </a:r>
          </a:p>
          <a:p>
            <a:endParaRPr lang="en-US" sz="2400" dirty="0"/>
          </a:p>
        </p:txBody>
      </p:sp>
    </p:spTree>
    <p:extLst>
      <p:ext uri="{BB962C8B-B14F-4D97-AF65-F5344CB8AC3E}">
        <p14:creationId xmlns:p14="http://schemas.microsoft.com/office/powerpoint/2010/main" val="126371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t>The Social Aspect</a:t>
            </a:r>
          </a:p>
        </p:txBody>
      </p:sp>
      <p:sp>
        <p:nvSpPr>
          <p:cNvPr id="3" name="Text Placeholder 2"/>
          <p:cNvSpPr txBox="1">
            <a:spLocks noGrp="1"/>
          </p:cNvSpPr>
          <p:nvPr>
            <p:ph type="body" idx="4294967295"/>
          </p:nvPr>
        </p:nvSpPr>
        <p:spPr>
          <a:xfrm>
            <a:off x="228600" y="1219200"/>
            <a:ext cx="8915400" cy="5410200"/>
          </a:xfrm>
        </p:spPr>
        <p:txBody>
          <a:bodyPr/>
          <a:lstStyle/>
          <a:p>
            <a:pPr>
              <a:buSzPct val="45000"/>
            </a:pPr>
            <a:r>
              <a:rPr lang="en-US" dirty="0">
                <a:latin typeface="+mj-lt"/>
              </a:rPr>
              <a:t>The Mother</a:t>
            </a:r>
          </a:p>
          <a:p>
            <a:pPr>
              <a:buSzPct val="45000"/>
            </a:pPr>
            <a:r>
              <a:rPr lang="en-US" sz="2400" dirty="0"/>
              <a:t>Islam views kindness to parents as next to the worship of Allah.</a:t>
            </a:r>
          </a:p>
          <a:p>
            <a:pPr>
              <a:buSzPct val="45000"/>
            </a:pPr>
            <a:r>
              <a:rPr lang="en-US" sz="2400" dirty="0">
                <a:cs typeface="Tahoma" pitchFamily="2"/>
              </a:rPr>
              <a:t>Especially true for the mother. The mother is not just a “vessel”, she is honored and dignified in that role. </a:t>
            </a:r>
          </a:p>
          <a:p>
            <a:pPr lvl="1">
              <a:buSzPct val="45000"/>
            </a:pPr>
            <a:r>
              <a:rPr lang="en-US" sz="2000" dirty="0">
                <a:cs typeface="Tahoma" pitchFamily="2"/>
              </a:rPr>
              <a:t>This does not imply that is the only role of women, nor that women without children are without value.</a:t>
            </a:r>
          </a:p>
          <a:p>
            <a:pPr>
              <a:buSzPct val="45000"/>
            </a:pPr>
            <a:r>
              <a:rPr lang="en-US" sz="2400" dirty="0">
                <a:cs typeface="Tahoma" pitchFamily="2"/>
              </a:rPr>
              <a:t>Show gratitude to Me and to your parents: to Me is (your final) destiny." (Quran 31:14)</a:t>
            </a:r>
          </a:p>
          <a:p>
            <a:pPr>
              <a:buSzPct val="45000"/>
            </a:pPr>
            <a:r>
              <a:rPr lang="en-US" sz="2400" dirty="0">
                <a:cs typeface="Times New Roman" pitchFamily="18"/>
              </a:rPr>
              <a:t>"And we have enjoined upon man (to be good) to his parents: His mother bears him in weakness upon weakness..." (Qur'an 31:14) (See also Qur'an 46:15, 29:8).</a:t>
            </a:r>
          </a:p>
          <a:p>
            <a:pPr>
              <a:buSzPct val="45000"/>
            </a:pPr>
            <a:r>
              <a:rPr lang="en-US" sz="2400" dirty="0">
                <a:cs typeface="Times New Roman" pitchFamily="18"/>
              </a:rPr>
              <a:t>Your mother, your mother, your mother - then your father!</a:t>
            </a:r>
          </a:p>
        </p:txBody>
      </p:sp>
    </p:spTree>
    <p:extLst>
      <p:ext uri="{BB962C8B-B14F-4D97-AF65-F5344CB8AC3E}">
        <p14:creationId xmlns:p14="http://schemas.microsoft.com/office/powerpoint/2010/main" val="365920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The Social Equity</a:t>
            </a:r>
          </a:p>
        </p:txBody>
      </p:sp>
      <p:sp>
        <p:nvSpPr>
          <p:cNvPr id="3" name="Text Placeholder 2"/>
          <p:cNvSpPr txBox="1">
            <a:spLocks noGrp="1"/>
          </p:cNvSpPr>
          <p:nvPr>
            <p:ph type="body" idx="4294967295"/>
          </p:nvPr>
        </p:nvSpPr>
        <p:spPr>
          <a:xfrm>
            <a:off x="228600" y="1371600"/>
            <a:ext cx="8763000" cy="5334000"/>
          </a:xfrm>
        </p:spPr>
        <p:txBody>
          <a:bodyPr/>
          <a:lstStyle/>
          <a:p>
            <a:pPr lvl="0"/>
            <a:r>
              <a:rPr lang="en-US" dirty="0"/>
              <a:t>Education</a:t>
            </a:r>
          </a:p>
          <a:p>
            <a:pPr lvl="1">
              <a:buSzPct val="45000"/>
            </a:pPr>
            <a:r>
              <a:rPr lang="en-US" dirty="0"/>
              <a:t>Seeking knowledge is a right and duty of every Muslim, male and female.</a:t>
            </a:r>
          </a:p>
          <a:p>
            <a:pPr lvl="1">
              <a:buSzPct val="45000"/>
            </a:pPr>
            <a:endParaRPr lang="en-US" dirty="0"/>
          </a:p>
          <a:p>
            <a:pPr lvl="1">
              <a:buSzPct val="45000"/>
            </a:pPr>
            <a:r>
              <a:rPr lang="en-US" dirty="0"/>
              <a:t>Women attended the sermons of the prophet and learned directly from him</a:t>
            </a:r>
          </a:p>
          <a:p>
            <a:pPr lvl="1">
              <a:buSzPct val="45000"/>
            </a:pPr>
            <a:endParaRPr lang="en-US" dirty="0"/>
          </a:p>
          <a:p>
            <a:pPr lvl="1">
              <a:buSzPct val="45000"/>
            </a:pPr>
            <a:r>
              <a:rPr lang="en-US" dirty="0"/>
              <a:t>By the end of the prophets life there were many female scholars. The greatest scholar of Islam is the prophets wife, Aisha</a:t>
            </a:r>
          </a:p>
          <a:p>
            <a:pPr lvl="0">
              <a:buSzPct val="45000"/>
            </a:pPr>
            <a:endParaRPr lang="en-US" dirty="0"/>
          </a:p>
        </p:txBody>
      </p:sp>
    </p:spTree>
    <p:extLst>
      <p:ext uri="{BB962C8B-B14F-4D97-AF65-F5344CB8AC3E}">
        <p14:creationId xmlns:p14="http://schemas.microsoft.com/office/powerpoint/2010/main" val="417977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The Economic Equity</a:t>
            </a:r>
          </a:p>
        </p:txBody>
      </p:sp>
      <p:sp>
        <p:nvSpPr>
          <p:cNvPr id="3" name="Text Placeholder 2"/>
          <p:cNvSpPr txBox="1">
            <a:spLocks noGrp="1"/>
          </p:cNvSpPr>
          <p:nvPr>
            <p:ph type="body" idx="4294967295"/>
          </p:nvPr>
        </p:nvSpPr>
        <p:spPr>
          <a:xfrm>
            <a:off x="152400" y="1219200"/>
            <a:ext cx="8763000" cy="5410200"/>
          </a:xfrm>
        </p:spPr>
        <p:txBody>
          <a:bodyPr/>
          <a:lstStyle/>
          <a:p>
            <a:pPr lvl="0">
              <a:buSzPct val="45000"/>
            </a:pPr>
            <a:r>
              <a:rPr lang="en-US" sz="2400" dirty="0"/>
              <a:t>Islam gave women rights to inheritance.</a:t>
            </a:r>
          </a:p>
          <a:p>
            <a:pPr lvl="0">
              <a:buSzPct val="45000"/>
            </a:pPr>
            <a:endParaRPr lang="en-US" sz="2400" dirty="0"/>
          </a:p>
          <a:p>
            <a:pPr lvl="0">
              <a:buSzPct val="45000"/>
            </a:pPr>
            <a:r>
              <a:rPr lang="en-US" sz="2400" dirty="0"/>
              <a:t>In the 7</a:t>
            </a:r>
            <a:r>
              <a:rPr lang="en-US" sz="2400" baseline="30000" dirty="0"/>
              <a:t>th</a:t>
            </a:r>
            <a:r>
              <a:rPr lang="en-US" sz="2400" dirty="0"/>
              <a:t> century, Islam gave women rights to their own property before and after marriage (</a:t>
            </a:r>
            <a:r>
              <a:rPr lang="en-US" sz="2400" i="1" dirty="0"/>
              <a:t>this did not happen until the 19</a:t>
            </a:r>
            <a:r>
              <a:rPr lang="en-US" sz="2400" i="1" baseline="30000" dirty="0"/>
              <a:t>th</a:t>
            </a:r>
            <a:r>
              <a:rPr lang="en-US" sz="2400" i="1" dirty="0"/>
              <a:t> and 20</a:t>
            </a:r>
            <a:r>
              <a:rPr lang="en-US" sz="2400" i="1" baseline="30000" dirty="0"/>
              <a:t>th</a:t>
            </a:r>
            <a:r>
              <a:rPr lang="en-US" sz="2400" i="1" dirty="0"/>
              <a:t> centuries in Europe and America</a:t>
            </a:r>
            <a:r>
              <a:rPr lang="en-US" sz="2400" dirty="0"/>
              <a:t>)</a:t>
            </a:r>
          </a:p>
          <a:p>
            <a:pPr lvl="0">
              <a:buSzPct val="45000"/>
            </a:pPr>
            <a:endParaRPr lang="en-US" sz="2400" dirty="0"/>
          </a:p>
          <a:p>
            <a:pPr lvl="0">
              <a:buSzPct val="45000"/>
            </a:pPr>
            <a:r>
              <a:rPr lang="en-US" sz="2400" dirty="0"/>
              <a:t>Islam entitled women to be financially maintained by men (husband, father, brother)</a:t>
            </a:r>
          </a:p>
          <a:p>
            <a:pPr lvl="1">
              <a:buSzPct val="45000"/>
            </a:pPr>
            <a:r>
              <a:rPr lang="en-US" sz="2000" dirty="0">
                <a:cs typeface="Tahoma" pitchFamily="2"/>
              </a:rPr>
              <a:t>Not responsible for bills and household responsibilities, regardless of her wealth</a:t>
            </a:r>
            <a:endParaRPr lang="en-US" sz="2000" dirty="0"/>
          </a:p>
          <a:p>
            <a:pPr lvl="0">
              <a:buSzPct val="45000"/>
            </a:pPr>
            <a:endParaRPr lang="en-US" sz="2400" dirty="0"/>
          </a:p>
          <a:p>
            <a:pPr lvl="0">
              <a:buSzPct val="45000"/>
            </a:pPr>
            <a:r>
              <a:rPr lang="en-US" sz="2400" dirty="0"/>
              <a:t>Women were given the right to acquire income and keep all money they make</a:t>
            </a:r>
          </a:p>
          <a:p>
            <a:pPr lvl="0">
              <a:buSzPct val="45000"/>
            </a:pPr>
            <a:endParaRPr lang="en-US" sz="2400" dirty="0">
              <a:cs typeface="Tahoma" pitchFamily="2"/>
            </a:endParaRPr>
          </a:p>
        </p:txBody>
      </p:sp>
    </p:spTree>
    <p:extLst>
      <p:ext uri="{BB962C8B-B14F-4D97-AF65-F5344CB8AC3E}">
        <p14:creationId xmlns:p14="http://schemas.microsoft.com/office/powerpoint/2010/main" val="196034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t>The Political Aspect</a:t>
            </a:r>
          </a:p>
        </p:txBody>
      </p:sp>
      <p:sp>
        <p:nvSpPr>
          <p:cNvPr id="3" name="Text Placeholder 2"/>
          <p:cNvSpPr txBox="1">
            <a:spLocks noGrp="1"/>
          </p:cNvSpPr>
          <p:nvPr>
            <p:ph type="body" idx="4294967295"/>
          </p:nvPr>
        </p:nvSpPr>
        <p:spPr>
          <a:xfrm>
            <a:off x="304800" y="1295400"/>
            <a:ext cx="8686800" cy="5257800"/>
          </a:xfrm>
        </p:spPr>
        <p:txBody>
          <a:bodyPr/>
          <a:lstStyle/>
          <a:p>
            <a:r>
              <a:rPr lang="en-US" sz="2400" dirty="0"/>
              <a:t>Justice is gender-less in Islam, the laws of society apply to men and women alike.</a:t>
            </a:r>
          </a:p>
          <a:p>
            <a:endParaRPr lang="en-US" sz="2400" dirty="0"/>
          </a:p>
          <a:p>
            <a:pPr>
              <a:buSzPct val="45000"/>
            </a:pPr>
            <a:r>
              <a:rPr lang="en-US" sz="2400" dirty="0"/>
              <a:t>Political rights for women:</a:t>
            </a:r>
          </a:p>
          <a:p>
            <a:pPr marL="742950" lvl="2" indent="-342900" hangingPunct="0">
              <a:spcBef>
                <a:spcPts val="0"/>
              </a:spcBef>
              <a:spcAft>
                <a:spcPts val="965"/>
              </a:spcAft>
              <a:buSzPct val="75000"/>
            </a:pPr>
            <a:r>
              <a:rPr lang="en-US" dirty="0">
                <a:cs typeface="Tahoma" pitchFamily="2"/>
              </a:rPr>
              <a:t>Right to vote,</a:t>
            </a:r>
          </a:p>
          <a:p>
            <a:pPr marL="742950" lvl="2" indent="-342900" hangingPunct="0">
              <a:spcBef>
                <a:spcPts val="0"/>
              </a:spcBef>
              <a:spcAft>
                <a:spcPts val="965"/>
              </a:spcAft>
              <a:buSzPct val="75000"/>
            </a:pPr>
            <a:r>
              <a:rPr lang="en-US" dirty="0">
                <a:cs typeface="Tahoma" pitchFamily="2"/>
              </a:rPr>
              <a:t>Right to participate in political affairs</a:t>
            </a:r>
          </a:p>
          <a:p>
            <a:pPr marL="742950" lvl="2" indent="-342900" hangingPunct="0">
              <a:spcBef>
                <a:spcPts val="0"/>
              </a:spcBef>
              <a:spcAft>
                <a:spcPts val="965"/>
              </a:spcAft>
              <a:buSzPct val="75000"/>
            </a:pPr>
            <a:r>
              <a:rPr lang="en-US" dirty="0">
                <a:cs typeface="Tahoma" pitchFamily="2"/>
              </a:rPr>
              <a:t>Right to participate in public affairs</a:t>
            </a:r>
          </a:p>
          <a:p>
            <a:pPr marL="742950" lvl="2" indent="-342900" hangingPunct="0">
              <a:spcBef>
                <a:spcPts val="0"/>
              </a:spcBef>
              <a:spcAft>
                <a:spcPts val="965"/>
              </a:spcAft>
              <a:buSzPct val="75000"/>
            </a:pPr>
            <a:r>
              <a:rPr lang="en-US" dirty="0">
                <a:cs typeface="Tahoma" pitchFamily="2"/>
              </a:rPr>
              <a:t>Rights to leadership positions</a:t>
            </a:r>
            <a:endParaRPr lang="en-US" dirty="0">
              <a:latin typeface="Albany" pitchFamily="18"/>
              <a:cs typeface="Tahoma" pitchFamily="2"/>
            </a:endParaRPr>
          </a:p>
          <a:p>
            <a:pPr marL="342900" lvl="1" indent="-342900" hangingPunct="0">
              <a:spcBef>
                <a:spcPts val="0"/>
              </a:spcBef>
              <a:spcAft>
                <a:spcPts val="965"/>
              </a:spcAft>
              <a:buSzPct val="75000"/>
            </a:pPr>
            <a:r>
              <a:rPr lang="en-US" sz="2578" dirty="0">
                <a:cs typeface="Tahoma" pitchFamily="2"/>
              </a:rPr>
              <a:t>August 18, 1920</a:t>
            </a:r>
          </a:p>
          <a:p>
            <a:pPr marL="742950" lvl="2" indent="-342900" hangingPunct="0">
              <a:spcBef>
                <a:spcPts val="0"/>
              </a:spcBef>
              <a:spcAft>
                <a:spcPts val="965"/>
              </a:spcAft>
              <a:buSzPct val="75000"/>
            </a:pPr>
            <a:r>
              <a:rPr lang="en-US" dirty="0">
                <a:effectLst>
                  <a:outerShdw blurRad="38100" dist="38100" dir="2700000" algn="tl">
                    <a:srgbClr val="000000">
                      <a:alpha val="43137"/>
                    </a:srgbClr>
                  </a:outerShdw>
                </a:effectLst>
              </a:rPr>
              <a:t>Ratified on August 18, 1920, the 19th Amendment to the U.S. Constitution granted American women the right to vote—a right known as woman suffrage</a:t>
            </a:r>
            <a:endParaRPr lang="en-US" sz="2178" dirty="0">
              <a:effectLst>
                <a:outerShdw blurRad="38100" dist="38100" dir="2700000" algn="tl">
                  <a:srgbClr val="000000">
                    <a:alpha val="43137"/>
                  </a:srgbClr>
                </a:outerShdw>
              </a:effectLst>
              <a:cs typeface="Tahoma" pitchFamily="2"/>
            </a:endParaRPr>
          </a:p>
        </p:txBody>
      </p:sp>
    </p:spTree>
    <p:extLst>
      <p:ext uri="{BB962C8B-B14F-4D97-AF65-F5344CB8AC3E}">
        <p14:creationId xmlns:p14="http://schemas.microsoft.com/office/powerpoint/2010/main" val="134202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E4A1-E207-4338-A81D-B0F41160E31B}"/>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28F7C6EF-A79F-47F9-B941-7FB30E8A87D9}"/>
              </a:ext>
            </a:extLst>
          </p:cNvPr>
          <p:cNvSpPr>
            <a:spLocks noGrp="1"/>
          </p:cNvSpPr>
          <p:nvPr>
            <p:ph idx="1"/>
          </p:nvPr>
        </p:nvSpPr>
        <p:spPr/>
        <p:txBody>
          <a:bodyPr/>
          <a:lstStyle/>
          <a:p>
            <a:r>
              <a:rPr lang="en-US" dirty="0"/>
              <a:t>Concept of Gender Equality</a:t>
            </a:r>
          </a:p>
          <a:p>
            <a:r>
              <a:rPr lang="en-US" dirty="0"/>
              <a:t>Spiritual Equity</a:t>
            </a:r>
          </a:p>
          <a:p>
            <a:r>
              <a:rPr lang="en-US" dirty="0"/>
              <a:t>Social Equity</a:t>
            </a:r>
          </a:p>
          <a:p>
            <a:r>
              <a:rPr lang="en-US" dirty="0"/>
              <a:t>Economic Equity</a:t>
            </a:r>
          </a:p>
          <a:p>
            <a:r>
              <a:rPr lang="en-US" dirty="0"/>
              <a:t>Political Equity</a:t>
            </a:r>
          </a:p>
          <a:p>
            <a:r>
              <a:rPr lang="en-US" dirty="0"/>
              <a:t>Dress Code and Conduct</a:t>
            </a:r>
          </a:p>
        </p:txBody>
      </p:sp>
    </p:spTree>
    <p:extLst>
      <p:ext uri="{BB962C8B-B14F-4D97-AF65-F5344CB8AC3E}">
        <p14:creationId xmlns:p14="http://schemas.microsoft.com/office/powerpoint/2010/main" val="347821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t>Dress Code &amp; Conduct</a:t>
            </a:r>
          </a:p>
        </p:txBody>
      </p:sp>
      <p:sp>
        <p:nvSpPr>
          <p:cNvPr id="3" name="Text Placeholder 2"/>
          <p:cNvSpPr txBox="1">
            <a:spLocks noGrp="1"/>
          </p:cNvSpPr>
          <p:nvPr>
            <p:ph type="body" idx="4294967295"/>
          </p:nvPr>
        </p:nvSpPr>
        <p:spPr/>
        <p:txBody>
          <a:bodyPr/>
          <a:lstStyle/>
          <a:p>
            <a:pPr lvl="0">
              <a:buSzPct val="45000"/>
              <a:buFont typeface="StarSymbol"/>
              <a:buChar char="●"/>
            </a:pPr>
            <a:r>
              <a:rPr lang="en-US" dirty="0"/>
              <a:t>Both men and women dress modestly and dignified</a:t>
            </a:r>
          </a:p>
          <a:p>
            <a:pPr lvl="0">
              <a:buSzPct val="45000"/>
              <a:buFont typeface="StarSymbol"/>
              <a:buChar char="●"/>
            </a:pPr>
            <a:r>
              <a:rPr lang="en-US" dirty="0"/>
              <a:t>Modesty brings honor and integrity to a society</a:t>
            </a:r>
          </a:p>
          <a:p>
            <a:pPr lvl="0">
              <a:buSzPct val="45000"/>
              <a:buFont typeface="StarSymbol"/>
              <a:buChar char="●"/>
            </a:pPr>
            <a:r>
              <a:rPr lang="en-US" dirty="0"/>
              <a:t>Modesty promotes balance in a society as to prevent it from lewdness, exploitation and being overly sexualized.</a:t>
            </a:r>
          </a:p>
          <a:p>
            <a:pPr lvl="0">
              <a:buSzPct val="45000"/>
              <a:buFont typeface="StarSymbol"/>
              <a:buChar char="●"/>
            </a:pPr>
            <a:endParaRPr lang="en-US" dirty="0"/>
          </a:p>
        </p:txBody>
      </p:sp>
    </p:spTree>
    <p:extLst>
      <p:ext uri="{BB962C8B-B14F-4D97-AF65-F5344CB8AC3E}">
        <p14:creationId xmlns:p14="http://schemas.microsoft.com/office/powerpoint/2010/main" val="1148480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What is hijab</a:t>
            </a:r>
          </a:p>
        </p:txBody>
      </p:sp>
      <p:sp>
        <p:nvSpPr>
          <p:cNvPr id="3" name="Text Placeholder 2"/>
          <p:cNvSpPr txBox="1">
            <a:spLocks noGrp="1"/>
          </p:cNvSpPr>
          <p:nvPr>
            <p:ph type="body" idx="4294967295"/>
          </p:nvPr>
        </p:nvSpPr>
        <p:spPr>
          <a:xfrm>
            <a:off x="228600" y="1295400"/>
            <a:ext cx="8610600" cy="5029200"/>
          </a:xfrm>
        </p:spPr>
        <p:txBody>
          <a:bodyPr/>
          <a:lstStyle/>
          <a:p>
            <a:pPr lvl="0">
              <a:buSzPct val="45000"/>
              <a:buFont typeface="StarSymbol"/>
              <a:buChar char="●"/>
            </a:pPr>
            <a:r>
              <a:rPr lang="en-US" dirty="0"/>
              <a:t>Hijab in Arabic means to conceal or hide from view</a:t>
            </a:r>
          </a:p>
          <a:p>
            <a:pPr lvl="0">
              <a:buSzPct val="45000"/>
              <a:buFont typeface="StarSymbol"/>
              <a:buChar char="●"/>
            </a:pPr>
            <a:r>
              <a:rPr lang="en-US" dirty="0"/>
              <a:t>Hijab is not exclusively the head covering for women</a:t>
            </a:r>
          </a:p>
          <a:p>
            <a:pPr lvl="1">
              <a:buSzPct val="45000"/>
              <a:buFont typeface="StarSymbol"/>
              <a:buChar char="●"/>
            </a:pPr>
            <a:r>
              <a:rPr lang="en-US" dirty="0"/>
              <a:t>Hijab is an attitude before it’s a dress code.</a:t>
            </a:r>
          </a:p>
          <a:p>
            <a:pPr lvl="0">
              <a:buSzPct val="45000"/>
              <a:buFont typeface="StarSymbol"/>
              <a:buChar char="●"/>
            </a:pPr>
            <a:r>
              <a:rPr lang="en-US" dirty="0"/>
              <a:t>Hijab applies to men and women-but is different in appearance</a:t>
            </a:r>
          </a:p>
          <a:p>
            <a:pPr lvl="0">
              <a:buSzPct val="45000"/>
              <a:buFont typeface="StarSymbol"/>
              <a:buChar char="●"/>
            </a:pPr>
            <a:r>
              <a:rPr lang="en-US" dirty="0"/>
              <a:t>Hijab includes modesty in speech, manners and behavior</a:t>
            </a:r>
            <a:br>
              <a:rPr lang="en-US" dirty="0"/>
            </a:br>
            <a:endParaRPr lang="en-US" dirty="0"/>
          </a:p>
        </p:txBody>
      </p:sp>
    </p:spTree>
    <p:extLst>
      <p:ext uri="{BB962C8B-B14F-4D97-AF65-F5344CB8AC3E}">
        <p14:creationId xmlns:p14="http://schemas.microsoft.com/office/powerpoint/2010/main" val="2690849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What is hijab</a:t>
            </a:r>
          </a:p>
        </p:txBody>
      </p:sp>
      <p:sp>
        <p:nvSpPr>
          <p:cNvPr id="3" name="Text Placeholder 2"/>
          <p:cNvSpPr txBox="1">
            <a:spLocks noGrp="1"/>
          </p:cNvSpPr>
          <p:nvPr>
            <p:ph type="body" idx="4294967295"/>
          </p:nvPr>
        </p:nvSpPr>
        <p:spPr>
          <a:xfrm>
            <a:off x="489098" y="1398145"/>
            <a:ext cx="8273902" cy="5155055"/>
          </a:xfrm>
        </p:spPr>
        <p:txBody>
          <a:bodyPr/>
          <a:lstStyle/>
          <a:p>
            <a:pPr lvl="0"/>
            <a:r>
              <a:rPr lang="en-US" sz="2800" dirty="0"/>
              <a:t>"Say to the believing men that they should lower their gaze and guard their modesty......And say to the believing women that they should lower their gaze and guard their modesty; that they should not display their beauty and ornaments except what ordinarily appear thereof; that they should draw their veils over their bosoms...." (24:30,31).</a:t>
            </a:r>
            <a:br>
              <a:rPr lang="en-US" i="1" dirty="0">
                <a:latin typeface="Times New Roman" pitchFamily="18"/>
              </a:rPr>
            </a:br>
            <a:br>
              <a:rPr lang="en-US" i="1" dirty="0">
                <a:latin typeface="Times New Roman" pitchFamily="18"/>
              </a:rPr>
            </a:br>
            <a:endParaRPr lang="en-US" i="1" dirty="0">
              <a:latin typeface="Times New Roman" pitchFamily="18"/>
            </a:endParaRPr>
          </a:p>
        </p:txBody>
      </p:sp>
    </p:spTree>
    <p:extLst>
      <p:ext uri="{BB962C8B-B14F-4D97-AF65-F5344CB8AC3E}">
        <p14:creationId xmlns:p14="http://schemas.microsoft.com/office/powerpoint/2010/main" val="1802725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What is hijab</a:t>
            </a:r>
          </a:p>
        </p:txBody>
      </p:sp>
      <p:sp>
        <p:nvSpPr>
          <p:cNvPr id="3" name="Text Placeholder 2"/>
          <p:cNvSpPr txBox="1">
            <a:spLocks noGrp="1"/>
          </p:cNvSpPr>
          <p:nvPr>
            <p:ph type="body" idx="4294967295"/>
          </p:nvPr>
        </p:nvSpPr>
        <p:spPr>
          <a:xfrm>
            <a:off x="437706" y="1371600"/>
            <a:ext cx="8477693" cy="5105400"/>
          </a:xfrm>
        </p:spPr>
        <p:txBody>
          <a:bodyPr/>
          <a:lstStyle/>
          <a:p>
            <a:pPr>
              <a:buSzPct val="45000"/>
            </a:pPr>
            <a:r>
              <a:rPr lang="en-US" sz="2400" dirty="0"/>
              <a:t>The verse advising hijab addresses men first. So it does not unnecessarily burden women to maintain modesty in society alone.</a:t>
            </a:r>
          </a:p>
          <a:p>
            <a:pPr>
              <a:buSzPct val="45000"/>
            </a:pPr>
            <a:endParaRPr lang="en-US" sz="2400" dirty="0"/>
          </a:p>
          <a:p>
            <a:pPr>
              <a:buSzPct val="45000"/>
            </a:pPr>
            <a:r>
              <a:rPr lang="en-US" sz="2400" dirty="0"/>
              <a:t>Hijab is a means to protect the honor of a person</a:t>
            </a:r>
          </a:p>
          <a:p>
            <a:pPr>
              <a:buSzPct val="45000"/>
            </a:pPr>
            <a:endParaRPr lang="en-US" sz="2400" dirty="0"/>
          </a:p>
          <a:p>
            <a:pPr>
              <a:buSzPct val="45000"/>
            </a:pPr>
            <a:r>
              <a:rPr lang="en-US" sz="2400" dirty="0"/>
              <a:t>Hijab for women, is a means to place aside a woman's sexuality. It allows her personality, intelligence, character to define who she is. Her femininity is not limited to or equated with her sexuality or appearance. </a:t>
            </a:r>
          </a:p>
          <a:p>
            <a:pPr>
              <a:buSzPct val="45000"/>
            </a:pPr>
            <a:endParaRPr lang="en-US" sz="2400" dirty="0"/>
          </a:p>
          <a:p>
            <a:pPr>
              <a:buSzPct val="45000"/>
            </a:pPr>
            <a:r>
              <a:rPr lang="en-US" sz="2400" dirty="0"/>
              <a:t>Hijab allows a woman to have control over who is allowed to see her body.</a:t>
            </a:r>
          </a:p>
        </p:txBody>
      </p:sp>
    </p:spTree>
    <p:extLst>
      <p:ext uri="{BB962C8B-B14F-4D97-AF65-F5344CB8AC3E}">
        <p14:creationId xmlns:p14="http://schemas.microsoft.com/office/powerpoint/2010/main" val="69796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What is hijab</a:t>
            </a:r>
          </a:p>
        </p:txBody>
      </p:sp>
      <p:sp>
        <p:nvSpPr>
          <p:cNvPr id="3" name="Text Placeholder 2"/>
          <p:cNvSpPr txBox="1">
            <a:spLocks noGrp="1"/>
          </p:cNvSpPr>
          <p:nvPr>
            <p:ph type="body" idx="4294967295"/>
          </p:nvPr>
        </p:nvSpPr>
        <p:spPr>
          <a:xfrm>
            <a:off x="228600" y="1295400"/>
            <a:ext cx="8534400" cy="5181600"/>
          </a:xfrm>
        </p:spPr>
        <p:txBody>
          <a:bodyPr/>
          <a:lstStyle/>
          <a:p>
            <a:pPr marL="342900" lvl="1" indent="-342900" hangingPunct="0">
              <a:spcBef>
                <a:spcPts val="0"/>
              </a:spcBef>
              <a:spcAft>
                <a:spcPts val="965"/>
              </a:spcAft>
              <a:buSzPct val="75000"/>
            </a:pPr>
            <a:r>
              <a:rPr lang="en-US" sz="2400" dirty="0">
                <a:cs typeface="Tahoma" pitchFamily="2"/>
              </a:rPr>
              <a:t>Important Points about Hijab</a:t>
            </a:r>
          </a:p>
          <a:p>
            <a:pPr marL="742950" lvl="2" indent="-342900" hangingPunct="0">
              <a:spcBef>
                <a:spcPts val="0"/>
              </a:spcBef>
              <a:spcAft>
                <a:spcPts val="965"/>
              </a:spcAft>
              <a:buSzPct val="75000"/>
            </a:pPr>
            <a:r>
              <a:rPr lang="en-US" sz="2000" dirty="0">
                <a:cs typeface="Tahoma" pitchFamily="2"/>
              </a:rPr>
              <a:t>It is a revelation in Qur'an, taken simply as good advice that is beneficial for the individual and society as a whole.</a:t>
            </a:r>
          </a:p>
          <a:p>
            <a:pPr marL="742950" lvl="2" indent="-342900" hangingPunct="0">
              <a:spcBef>
                <a:spcPts val="0"/>
              </a:spcBef>
              <a:spcAft>
                <a:spcPts val="965"/>
              </a:spcAft>
              <a:buSzPct val="75000"/>
            </a:pPr>
            <a:r>
              <a:rPr lang="en-US" sz="2000" dirty="0">
                <a:cs typeface="Tahoma" pitchFamily="2"/>
              </a:rPr>
              <a:t>Clothing should not be revealing, or transparent.</a:t>
            </a:r>
          </a:p>
          <a:p>
            <a:pPr marL="742950" lvl="2" indent="-342900" hangingPunct="0">
              <a:spcBef>
                <a:spcPts val="0"/>
              </a:spcBef>
              <a:spcAft>
                <a:spcPts val="965"/>
              </a:spcAft>
              <a:buSzPct val="75000"/>
            </a:pPr>
            <a:r>
              <a:rPr lang="en-US" sz="2000" dirty="0">
                <a:cs typeface="Tahoma" pitchFamily="2"/>
              </a:rPr>
              <a:t>The head-covering is a part of hijab for women</a:t>
            </a:r>
          </a:p>
          <a:p>
            <a:pPr marL="742950" lvl="2" indent="-342900" hangingPunct="0">
              <a:spcBef>
                <a:spcPts val="0"/>
              </a:spcBef>
              <a:spcAft>
                <a:spcPts val="965"/>
              </a:spcAft>
              <a:buSzPct val="75000"/>
            </a:pPr>
            <a:r>
              <a:rPr lang="en-US" sz="2000" dirty="0">
                <a:cs typeface="Tahoma" pitchFamily="2"/>
              </a:rPr>
              <a:t>Men cannot wear gold or silk</a:t>
            </a:r>
          </a:p>
          <a:p>
            <a:pPr marL="342900" lvl="1" indent="-342900" hangingPunct="0">
              <a:spcBef>
                <a:spcPts val="0"/>
              </a:spcBef>
              <a:spcAft>
                <a:spcPts val="965"/>
              </a:spcAft>
              <a:buSzPct val="75000"/>
            </a:pPr>
            <a:r>
              <a:rPr lang="en-US" sz="2178" dirty="0">
                <a:cs typeface="Tahoma" pitchFamily="2"/>
              </a:rPr>
              <a:t>Hijab – like all other obligations, one must choose to wear it freely and by choice.  </a:t>
            </a:r>
          </a:p>
          <a:p>
            <a:pPr marL="342900" lvl="1" indent="-342900" hangingPunct="0">
              <a:spcBef>
                <a:spcPts val="0"/>
              </a:spcBef>
              <a:spcAft>
                <a:spcPts val="965"/>
              </a:spcAft>
              <a:buSzPct val="75000"/>
            </a:pPr>
            <a:endParaRPr lang="en-US" sz="2178" dirty="0">
              <a:cs typeface="Tahoma" pitchFamily="2"/>
            </a:endParaRPr>
          </a:p>
        </p:txBody>
      </p:sp>
    </p:spTree>
    <p:extLst>
      <p:ext uri="{BB962C8B-B14F-4D97-AF65-F5344CB8AC3E}">
        <p14:creationId xmlns:p14="http://schemas.microsoft.com/office/powerpoint/2010/main" val="376245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3229" y="457200"/>
            <a:ext cx="7673952" cy="769441"/>
          </a:xfrm>
        </p:spPr>
        <p:txBody>
          <a:bodyPr>
            <a:spAutoFit/>
          </a:bodyPr>
          <a:lstStyle/>
          <a:p>
            <a:pPr lvl="0"/>
            <a:r>
              <a:rPr lang="en-US" dirty="0"/>
              <a:t>Who wears hijab</a:t>
            </a:r>
          </a:p>
        </p:txBody>
      </p:sp>
      <p:sp>
        <p:nvSpPr>
          <p:cNvPr id="3" name="Text Placeholder 2"/>
          <p:cNvSpPr txBox="1">
            <a:spLocks noGrp="1"/>
          </p:cNvSpPr>
          <p:nvPr>
            <p:ph type="body" idx="4294967295"/>
          </p:nvPr>
        </p:nvSpPr>
        <p:spPr>
          <a:xfrm>
            <a:off x="653103" y="2183027"/>
            <a:ext cx="8032832" cy="2554545"/>
          </a:xfrm>
        </p:spPr>
        <p:txBody>
          <a:bodyPr>
            <a:spAutoFit/>
          </a:bodyPr>
          <a:lstStyle/>
          <a:p>
            <a:pPr lvl="0">
              <a:buSzPct val="45000"/>
              <a:buFont typeface="StarSymbol"/>
              <a:buChar char="●"/>
            </a:pPr>
            <a:r>
              <a:rPr lang="en-US" dirty="0"/>
              <a:t>The concept of hijab is not actually exclusive to Muslims. It may appear differently in other traditions but generally speaking the concept is the same in that it is a sign of honor, and humility in reverence to The Almighty.</a:t>
            </a:r>
          </a:p>
        </p:txBody>
      </p:sp>
    </p:spTree>
    <p:extLst>
      <p:ext uri="{BB962C8B-B14F-4D97-AF65-F5344CB8AC3E}">
        <p14:creationId xmlns:p14="http://schemas.microsoft.com/office/powerpoint/2010/main" val="24399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9" name="Picture 15" descr="mary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657600"/>
            <a:ext cx="2209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0" name="Picture 16" descr="mar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24200"/>
            <a:ext cx="2362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18801" name="Picture 17" descr="mary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2209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8802" name="Picture 18" descr="mary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0"/>
            <a:ext cx="2362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18803" name="Picture 19" descr="maryt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6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8804" name="Picture 20" descr="maryt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57600"/>
            <a:ext cx="2286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18805" name="Picture 21" descr="maryt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3124200"/>
            <a:ext cx="2286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18806" name="Picture 22" descr="mary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0"/>
            <a:ext cx="22860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8" name="Picture 10" descr="mother ter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9" name="Picture 11" descr="mother teres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6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0" name="Picture 12" descr="mother teres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052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53" name="Picture 21" descr="Bahe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4" name="Picture 22" descr="hijabi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1905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5" name="Picture 23" descr="hija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0"/>
            <a:ext cx="2057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6" name="Picture 24" descr="Sakina4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429000"/>
            <a:ext cx="2057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7" name="Picture 25" descr="kcl-isl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743200"/>
            <a:ext cx="1905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8" name="Picture 26" descr="hija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0"/>
            <a:ext cx="21336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20859" name="Picture 27" descr="Three_Hijab_Lad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4648200"/>
            <a:ext cx="21336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8" name="Picture 12" descr="mother ter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312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9" name="Picture 13" descr="mar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hijab1">
            <a:extLst>
              <a:ext uri="{FF2B5EF4-FFF2-40B4-BE49-F238E27FC236}">
                <a16:creationId xmlns:a16="http://schemas.microsoft.com/office/drawing/2014/main" id="{F6EDD10D-83E0-4BDE-9249-1361F1ACB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9D69-C813-474C-A462-8BF51BAA044C}"/>
              </a:ext>
            </a:extLst>
          </p:cNvPr>
          <p:cNvSpPr>
            <a:spLocks noGrp="1"/>
          </p:cNvSpPr>
          <p:nvPr>
            <p:ph type="title"/>
          </p:nvPr>
        </p:nvSpPr>
        <p:spPr/>
        <p:txBody>
          <a:bodyPr/>
          <a:lstStyle/>
          <a:p>
            <a:r>
              <a:rPr lang="en-US" dirty="0"/>
              <a:t>Gender Equity</a:t>
            </a:r>
          </a:p>
        </p:txBody>
      </p:sp>
      <p:sp>
        <p:nvSpPr>
          <p:cNvPr id="3" name="Content Placeholder 2">
            <a:extLst>
              <a:ext uri="{FF2B5EF4-FFF2-40B4-BE49-F238E27FC236}">
                <a16:creationId xmlns:a16="http://schemas.microsoft.com/office/drawing/2014/main" id="{549BE16D-720D-4393-84A4-D49278906D58}"/>
              </a:ext>
            </a:extLst>
          </p:cNvPr>
          <p:cNvSpPr>
            <a:spLocks noGrp="1"/>
          </p:cNvSpPr>
          <p:nvPr>
            <p:ph idx="1"/>
          </p:nvPr>
        </p:nvSpPr>
        <p:spPr>
          <a:xfrm>
            <a:off x="361950" y="1490072"/>
            <a:ext cx="8229600" cy="4525963"/>
          </a:xfrm>
        </p:spPr>
        <p:txBody>
          <a:bodyPr/>
          <a:lstStyle/>
          <a:p>
            <a:r>
              <a:rPr lang="en-US" dirty="0"/>
              <a:t>Equality or Equity/Fairness</a:t>
            </a:r>
          </a:p>
          <a:p>
            <a:endParaRPr lang="en-US" dirty="0"/>
          </a:p>
        </p:txBody>
      </p:sp>
      <p:pic>
        <p:nvPicPr>
          <p:cNvPr id="179202" name="Picture 2" descr="http://culturalorganizing.org/wp-content/uploads/2016/10/originalequityvsequality.jpg">
            <a:extLst>
              <a:ext uri="{FF2B5EF4-FFF2-40B4-BE49-F238E27FC236}">
                <a16:creationId xmlns:a16="http://schemas.microsoft.com/office/drawing/2014/main" id="{396BD535-08C2-4DD1-BDC1-D0ECF02F6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63185"/>
            <a:ext cx="5638800" cy="411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86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4" name="Picture 6" descr="Image result for Amish lady with head cover">
            <a:extLst>
              <a:ext uri="{FF2B5EF4-FFF2-40B4-BE49-F238E27FC236}">
                <a16:creationId xmlns:a16="http://schemas.microsoft.com/office/drawing/2014/main" id="{C7ED90BE-4AAC-4CF7-A23D-23E929AA9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1326303"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C6DE6B-B21F-4C42-885B-D1FE5F57476D}"/>
              </a:ext>
            </a:extLst>
          </p:cNvPr>
          <p:cNvSpPr txBox="1"/>
          <p:nvPr/>
        </p:nvSpPr>
        <p:spPr>
          <a:xfrm>
            <a:off x="990600" y="2687510"/>
            <a:ext cx="1066800" cy="369332"/>
          </a:xfrm>
          <a:prstGeom prst="rect">
            <a:avLst/>
          </a:prstGeom>
          <a:noFill/>
        </p:spPr>
        <p:txBody>
          <a:bodyPr wrap="square" rtlCol="0">
            <a:spAutoFit/>
          </a:bodyPr>
          <a:lstStyle/>
          <a:p>
            <a:r>
              <a:rPr lang="en-US" dirty="0"/>
              <a:t>Amish</a:t>
            </a:r>
          </a:p>
        </p:txBody>
      </p:sp>
      <p:pic>
        <p:nvPicPr>
          <p:cNvPr id="181256" name="Picture 8" descr="Image result for orthodox jewish woman with head cover">
            <a:extLst>
              <a:ext uri="{FF2B5EF4-FFF2-40B4-BE49-F238E27FC236}">
                <a16:creationId xmlns:a16="http://schemas.microsoft.com/office/drawing/2014/main" id="{B23FD3DE-59F8-4233-AA96-B9718BB0C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85800"/>
            <a:ext cx="2438400" cy="1626447"/>
          </a:xfrm>
          <a:prstGeom prst="rect">
            <a:avLst/>
          </a:prstGeom>
          <a:noFill/>
          <a:extLst>
            <a:ext uri="{909E8E84-426E-40DD-AFC4-6F175D3DCCD1}">
              <a14:hiddenFill xmlns:a14="http://schemas.microsoft.com/office/drawing/2010/main">
                <a:solidFill>
                  <a:srgbClr val="FFFFFF"/>
                </a:solidFill>
              </a14:hiddenFill>
            </a:ext>
          </a:extLst>
        </p:spPr>
      </p:pic>
      <p:pic>
        <p:nvPicPr>
          <p:cNvPr id="181258" name="Picture 10" descr="Image result for catholic nuns">
            <a:extLst>
              <a:ext uri="{FF2B5EF4-FFF2-40B4-BE49-F238E27FC236}">
                <a16:creationId xmlns:a16="http://schemas.microsoft.com/office/drawing/2014/main" id="{611782FA-BE57-4D38-8820-C608D0EEC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14384"/>
            <a:ext cx="3954516" cy="22244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A79DDCF-D9C6-43A5-83B2-8CF345B27FB9}"/>
              </a:ext>
            </a:extLst>
          </p:cNvPr>
          <p:cNvSpPr txBox="1"/>
          <p:nvPr/>
        </p:nvSpPr>
        <p:spPr>
          <a:xfrm>
            <a:off x="3687816" y="2605379"/>
            <a:ext cx="2057400" cy="369332"/>
          </a:xfrm>
          <a:prstGeom prst="rect">
            <a:avLst/>
          </a:prstGeom>
          <a:noFill/>
        </p:spPr>
        <p:txBody>
          <a:bodyPr wrap="square" rtlCol="0">
            <a:spAutoFit/>
          </a:bodyPr>
          <a:lstStyle/>
          <a:p>
            <a:r>
              <a:rPr lang="en-US" dirty="0"/>
              <a:t>Orthodox Jewish</a:t>
            </a:r>
          </a:p>
        </p:txBody>
      </p:sp>
      <p:sp>
        <p:nvSpPr>
          <p:cNvPr id="11" name="TextBox 10">
            <a:extLst>
              <a:ext uri="{FF2B5EF4-FFF2-40B4-BE49-F238E27FC236}">
                <a16:creationId xmlns:a16="http://schemas.microsoft.com/office/drawing/2014/main" id="{5C3B467E-0DE8-46E8-BB6A-EB43754E9926}"/>
              </a:ext>
            </a:extLst>
          </p:cNvPr>
          <p:cNvSpPr txBox="1"/>
          <p:nvPr/>
        </p:nvSpPr>
        <p:spPr>
          <a:xfrm>
            <a:off x="1069350" y="5811676"/>
            <a:ext cx="1066800" cy="369332"/>
          </a:xfrm>
          <a:prstGeom prst="rect">
            <a:avLst/>
          </a:prstGeom>
          <a:noFill/>
        </p:spPr>
        <p:txBody>
          <a:bodyPr wrap="square" rtlCol="0">
            <a:spAutoFit/>
          </a:bodyPr>
          <a:lstStyle/>
          <a:p>
            <a:r>
              <a:rPr lang="en-US" dirty="0"/>
              <a:t>Catholic</a:t>
            </a:r>
          </a:p>
        </p:txBody>
      </p:sp>
      <p:pic>
        <p:nvPicPr>
          <p:cNvPr id="181260" name="Picture 12" descr="Three women in white saris, meditating cross-legged on a floor">
            <a:extLst>
              <a:ext uri="{FF2B5EF4-FFF2-40B4-BE49-F238E27FC236}">
                <a16:creationId xmlns:a16="http://schemas.microsoft.com/office/drawing/2014/main" id="{D2D04241-DCE7-4EC0-A86D-AE2BDF605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55872"/>
            <a:ext cx="3078903" cy="20598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65CB019-9E8F-4E28-9062-651FDE196574}"/>
              </a:ext>
            </a:extLst>
          </p:cNvPr>
          <p:cNvSpPr txBox="1"/>
          <p:nvPr/>
        </p:nvSpPr>
        <p:spPr>
          <a:xfrm>
            <a:off x="6248400" y="5715000"/>
            <a:ext cx="1066800" cy="369332"/>
          </a:xfrm>
          <a:prstGeom prst="rect">
            <a:avLst/>
          </a:prstGeom>
          <a:noFill/>
        </p:spPr>
        <p:txBody>
          <a:bodyPr wrap="square" rtlCol="0">
            <a:spAutoFit/>
          </a:bodyPr>
          <a:lstStyle/>
          <a:p>
            <a:r>
              <a:rPr lang="en-US" dirty="0"/>
              <a:t>Jain Nuns</a:t>
            </a:r>
          </a:p>
        </p:txBody>
      </p:sp>
      <p:pic>
        <p:nvPicPr>
          <p:cNvPr id="181262" name="Picture 14" descr="http://sandbox.daoistgate.com/wp-content/uploads/2011/09/nun.jpg">
            <a:extLst>
              <a:ext uri="{FF2B5EF4-FFF2-40B4-BE49-F238E27FC236}">
                <a16:creationId xmlns:a16="http://schemas.microsoft.com/office/drawing/2014/main" id="{8FF95FDA-6F51-4E60-9156-20CF299AC5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652462"/>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BF67FBE-E94E-4308-9D9E-4592965F13BE}"/>
              </a:ext>
            </a:extLst>
          </p:cNvPr>
          <p:cNvSpPr txBox="1"/>
          <p:nvPr/>
        </p:nvSpPr>
        <p:spPr>
          <a:xfrm>
            <a:off x="7086600" y="2455734"/>
            <a:ext cx="1371600" cy="369332"/>
          </a:xfrm>
          <a:prstGeom prst="rect">
            <a:avLst/>
          </a:prstGeom>
          <a:noFill/>
        </p:spPr>
        <p:txBody>
          <a:bodyPr wrap="square" rtlCol="0">
            <a:spAutoFit/>
          </a:bodyPr>
          <a:lstStyle/>
          <a:p>
            <a:r>
              <a:rPr lang="en-US" dirty="0"/>
              <a:t>Daoist Nun</a:t>
            </a:r>
          </a:p>
        </p:txBody>
      </p:sp>
    </p:spTree>
    <p:extLst>
      <p:ext uri="{BB962C8B-B14F-4D97-AF65-F5344CB8AC3E}">
        <p14:creationId xmlns:p14="http://schemas.microsoft.com/office/powerpoint/2010/main" val="2582650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a:t>HIJAB FAQ's</a:t>
            </a:r>
          </a:p>
        </p:txBody>
      </p:sp>
      <p:sp>
        <p:nvSpPr>
          <p:cNvPr id="3" name="Text Placeholder 2"/>
          <p:cNvSpPr txBox="1">
            <a:spLocks noGrp="1"/>
          </p:cNvSpPr>
          <p:nvPr>
            <p:ph type="body" idx="4294967295"/>
          </p:nvPr>
        </p:nvSpPr>
        <p:spPr>
          <a:xfrm>
            <a:off x="419986" y="1295400"/>
            <a:ext cx="8229600" cy="5029200"/>
          </a:xfrm>
        </p:spPr>
        <p:txBody>
          <a:bodyPr/>
          <a:lstStyle/>
          <a:p>
            <a:pPr lvl="0">
              <a:buSzPct val="45000"/>
              <a:buFont typeface="StarSymbol"/>
              <a:buChar char="●"/>
            </a:pPr>
            <a:r>
              <a:rPr lang="en-US" sz="2400" dirty="0"/>
              <a:t>Women are not forced to wear hijab by Islam, it is an act of worship.</a:t>
            </a:r>
          </a:p>
          <a:p>
            <a:pPr lvl="0">
              <a:buSzPct val="45000"/>
              <a:buFont typeface="StarSymbol"/>
              <a:buChar char="●"/>
            </a:pPr>
            <a:r>
              <a:rPr lang="en-US" sz="2400" dirty="0"/>
              <a:t>Many women wear hijab in spite of family pressures not to.</a:t>
            </a:r>
          </a:p>
          <a:p>
            <a:pPr lvl="0">
              <a:buSzPct val="45000"/>
              <a:buFont typeface="StarSymbol"/>
              <a:buChar char="●"/>
            </a:pPr>
            <a:r>
              <a:rPr lang="en-US" sz="2400" dirty="0"/>
              <a:t>Not everyone who wears hijab is foreign.</a:t>
            </a:r>
          </a:p>
          <a:p>
            <a:pPr lvl="0">
              <a:buSzPct val="45000"/>
              <a:buFont typeface="StarSymbol"/>
              <a:buChar char="●"/>
            </a:pPr>
            <a:r>
              <a:rPr lang="en-US" sz="2400" dirty="0"/>
              <a:t>No... women are not </a:t>
            </a:r>
            <a:r>
              <a:rPr lang="en-US" sz="2400" b="1" dirty="0"/>
              <a:t>bald</a:t>
            </a:r>
            <a:r>
              <a:rPr lang="en-US" sz="2400" dirty="0"/>
              <a:t> under hijab.</a:t>
            </a:r>
          </a:p>
          <a:p>
            <a:pPr lvl="0">
              <a:buSzPct val="45000"/>
              <a:buFont typeface="StarSymbol"/>
              <a:buChar char="●"/>
            </a:pPr>
            <a:r>
              <a:rPr lang="en-US" sz="2400" dirty="0"/>
              <a:t>No...women do not shower with it on.</a:t>
            </a:r>
          </a:p>
          <a:p>
            <a:pPr lvl="0">
              <a:buSzPct val="45000"/>
              <a:buFont typeface="StarSymbol"/>
              <a:buChar char="●"/>
            </a:pPr>
            <a:r>
              <a:rPr lang="en-US" sz="2400" dirty="0"/>
              <a:t>Yes, women do have bad hijab days...and yes it's much worse than a bad hair day :)</a:t>
            </a:r>
          </a:p>
          <a:p>
            <a:pPr lvl="0">
              <a:buSzPct val="45000"/>
              <a:buFont typeface="StarSymbol"/>
              <a:buChar char="●"/>
            </a:pPr>
            <a:r>
              <a:rPr lang="en-US" sz="2400" dirty="0"/>
              <a:t>We live in Texas, so yes its hot, everyone is hot when its 110 degrees outside but its ok :)</a:t>
            </a:r>
          </a:p>
        </p:txBody>
      </p:sp>
    </p:spTree>
    <p:extLst>
      <p:ext uri="{BB962C8B-B14F-4D97-AF65-F5344CB8AC3E}">
        <p14:creationId xmlns:p14="http://schemas.microsoft.com/office/powerpoint/2010/main" val="2225240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br>
              <a:rPr lang="en-US" altLang="en-US" sz="4000"/>
            </a:br>
            <a:endParaRPr lang="en-US" altLang="en-US" sz="4000"/>
          </a:p>
        </p:txBody>
      </p:sp>
      <p:sp>
        <p:nvSpPr>
          <p:cNvPr id="62472" name="Text Box 8"/>
          <p:cNvSpPr txBox="1">
            <a:spLocks noChangeArrowheads="1"/>
          </p:cNvSpPr>
          <p:nvPr/>
        </p:nvSpPr>
        <p:spPr bwMode="auto">
          <a:xfrm>
            <a:off x="2438400" y="2514600"/>
            <a:ext cx="3657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600"/>
              <a:t>Q&amp;A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CA1-0E36-40BE-8081-A98A8462C38E}"/>
              </a:ext>
            </a:extLst>
          </p:cNvPr>
          <p:cNvSpPr>
            <a:spLocks noGrp="1"/>
          </p:cNvSpPr>
          <p:nvPr>
            <p:ph type="title"/>
          </p:nvPr>
        </p:nvSpPr>
        <p:spPr/>
        <p:txBody>
          <a:bodyPr/>
          <a:lstStyle/>
          <a:p>
            <a:r>
              <a:rPr lang="en-US" dirty="0"/>
              <a:t>Gender Equity</a:t>
            </a:r>
          </a:p>
        </p:txBody>
      </p:sp>
      <p:sp>
        <p:nvSpPr>
          <p:cNvPr id="3" name="Content Placeholder 2">
            <a:extLst>
              <a:ext uri="{FF2B5EF4-FFF2-40B4-BE49-F238E27FC236}">
                <a16:creationId xmlns:a16="http://schemas.microsoft.com/office/drawing/2014/main" id="{F302810F-B6E2-47CF-9921-B5E08E0DEC29}"/>
              </a:ext>
            </a:extLst>
          </p:cNvPr>
          <p:cNvSpPr>
            <a:spLocks noGrp="1"/>
          </p:cNvSpPr>
          <p:nvPr>
            <p:ph idx="1"/>
          </p:nvPr>
        </p:nvSpPr>
        <p:spPr/>
        <p:txBody>
          <a:bodyPr/>
          <a:lstStyle/>
          <a:p>
            <a:r>
              <a:rPr lang="en-US" dirty="0"/>
              <a:t>Islam Recognize that Men and Women are different</a:t>
            </a:r>
          </a:p>
          <a:p>
            <a:r>
              <a:rPr lang="en-US" dirty="0"/>
              <a:t>Promoting gender equity </a:t>
            </a:r>
          </a:p>
          <a:p>
            <a:pPr lvl="1"/>
            <a:r>
              <a:rPr lang="en-US" dirty="0"/>
              <a:t>Balanced and complimentary relationship </a:t>
            </a:r>
          </a:p>
          <a:p>
            <a:pPr lvl="1"/>
            <a:r>
              <a:rPr lang="en-US" dirty="0"/>
              <a:t>Not Competitive</a:t>
            </a:r>
          </a:p>
          <a:p>
            <a:r>
              <a:rPr lang="en-US" dirty="0"/>
              <a:t>Islam vs Culture</a:t>
            </a:r>
          </a:p>
          <a:p>
            <a:pPr lvl="1"/>
            <a:r>
              <a:rPr lang="en-US" dirty="0"/>
              <a:t>Muslims come from many different cultures. </a:t>
            </a:r>
          </a:p>
        </p:txBody>
      </p:sp>
    </p:spTree>
    <p:extLst>
      <p:ext uri="{BB962C8B-B14F-4D97-AF65-F5344CB8AC3E}">
        <p14:creationId xmlns:p14="http://schemas.microsoft.com/office/powerpoint/2010/main" val="269591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D554C-335E-424E-9FDD-1A035E7C2F09}"/>
              </a:ext>
            </a:extLst>
          </p:cNvPr>
          <p:cNvPicPr>
            <a:picLocks noChangeAspect="1"/>
          </p:cNvPicPr>
          <p:nvPr/>
        </p:nvPicPr>
        <p:blipFill>
          <a:blip r:embed="rId2"/>
          <a:stretch>
            <a:fillRect/>
          </a:stretch>
        </p:blipFill>
        <p:spPr>
          <a:xfrm>
            <a:off x="1453798" y="0"/>
            <a:ext cx="6236404" cy="6858000"/>
          </a:xfrm>
          <a:prstGeom prst="rect">
            <a:avLst/>
          </a:prstGeom>
        </p:spPr>
      </p:pic>
    </p:spTree>
    <p:extLst>
      <p:ext uri="{BB962C8B-B14F-4D97-AF65-F5344CB8AC3E}">
        <p14:creationId xmlns:p14="http://schemas.microsoft.com/office/powerpoint/2010/main" val="345576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CA1-0E36-40BE-8081-A98A8462C38E}"/>
              </a:ext>
            </a:extLst>
          </p:cNvPr>
          <p:cNvSpPr>
            <a:spLocks noGrp="1"/>
          </p:cNvSpPr>
          <p:nvPr>
            <p:ph type="title"/>
          </p:nvPr>
        </p:nvSpPr>
        <p:spPr/>
        <p:txBody>
          <a:bodyPr/>
          <a:lstStyle/>
          <a:p>
            <a:r>
              <a:rPr lang="en-US" dirty="0"/>
              <a:t>Spiritual Equity</a:t>
            </a:r>
          </a:p>
        </p:txBody>
      </p:sp>
      <p:sp>
        <p:nvSpPr>
          <p:cNvPr id="3" name="Content Placeholder 2">
            <a:extLst>
              <a:ext uri="{FF2B5EF4-FFF2-40B4-BE49-F238E27FC236}">
                <a16:creationId xmlns:a16="http://schemas.microsoft.com/office/drawing/2014/main" id="{F302810F-B6E2-47CF-9921-B5E08E0DEC29}"/>
              </a:ext>
            </a:extLst>
          </p:cNvPr>
          <p:cNvSpPr>
            <a:spLocks noGrp="1"/>
          </p:cNvSpPr>
          <p:nvPr>
            <p:ph idx="1"/>
          </p:nvPr>
        </p:nvSpPr>
        <p:spPr/>
        <p:txBody>
          <a:bodyPr/>
          <a:lstStyle/>
          <a:p>
            <a:r>
              <a:rPr lang="en-US" dirty="0"/>
              <a:t>Quran: Men and Women has same spiritual nature</a:t>
            </a:r>
          </a:p>
          <a:p>
            <a:pPr lvl="1"/>
            <a:r>
              <a:rPr lang="en-US" dirty="0"/>
              <a:t>O mankind! Be dutiful to your Lord, Who created you from a single person (Adam), and from him (Adam) He created his wife [</a:t>
            </a:r>
            <a:r>
              <a:rPr lang="en-US" dirty="0" err="1"/>
              <a:t>Hawwa</a:t>
            </a:r>
            <a:r>
              <a:rPr lang="en-US" dirty="0"/>
              <a:t> (Eve)], and from them both He created many men and women and fear Allah through whom you demand your mutual (rights), and (do not cut the relations of) the wombs (kinship). Surely, Allah is Ever an All-Watcher over you.(4:1)</a:t>
            </a:r>
          </a:p>
          <a:p>
            <a:pPr lvl="1"/>
            <a:endParaRPr lang="en-US" dirty="0"/>
          </a:p>
          <a:p>
            <a:endParaRPr lang="en-US" dirty="0"/>
          </a:p>
        </p:txBody>
      </p:sp>
    </p:spTree>
    <p:extLst>
      <p:ext uri="{BB962C8B-B14F-4D97-AF65-F5344CB8AC3E}">
        <p14:creationId xmlns:p14="http://schemas.microsoft.com/office/powerpoint/2010/main" val="290440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CA1-0E36-40BE-8081-A98A8462C38E}"/>
              </a:ext>
            </a:extLst>
          </p:cNvPr>
          <p:cNvSpPr>
            <a:spLocks noGrp="1"/>
          </p:cNvSpPr>
          <p:nvPr>
            <p:ph type="title"/>
          </p:nvPr>
        </p:nvSpPr>
        <p:spPr/>
        <p:txBody>
          <a:bodyPr/>
          <a:lstStyle/>
          <a:p>
            <a:r>
              <a:rPr lang="en-US" dirty="0"/>
              <a:t>Spiritual Equity </a:t>
            </a:r>
          </a:p>
        </p:txBody>
      </p:sp>
      <p:sp>
        <p:nvSpPr>
          <p:cNvPr id="3" name="Content Placeholder 2">
            <a:extLst>
              <a:ext uri="{FF2B5EF4-FFF2-40B4-BE49-F238E27FC236}">
                <a16:creationId xmlns:a16="http://schemas.microsoft.com/office/drawing/2014/main" id="{F302810F-B6E2-47CF-9921-B5E08E0DEC29}"/>
              </a:ext>
            </a:extLst>
          </p:cNvPr>
          <p:cNvSpPr>
            <a:spLocks noGrp="1"/>
          </p:cNvSpPr>
          <p:nvPr>
            <p:ph idx="1"/>
          </p:nvPr>
        </p:nvSpPr>
        <p:spPr/>
        <p:txBody>
          <a:bodyPr/>
          <a:lstStyle/>
          <a:p>
            <a:r>
              <a:rPr lang="en-US" sz="2400" dirty="0"/>
              <a:t>If any do deeds of righteousness, be they male or female, and have faith, they will enter paradise and not the least injustice will be done to them.” (Quran 4:124)</a:t>
            </a:r>
          </a:p>
          <a:p>
            <a:endParaRPr lang="en-US" sz="2400" dirty="0"/>
          </a:p>
          <a:p>
            <a:pPr>
              <a:lnSpc>
                <a:spcPct val="80000"/>
              </a:lnSpc>
              <a:tabLst>
                <a:tab pos="0" algn="l"/>
                <a:tab pos="518302" algn="l"/>
                <a:tab pos="1347844" algn="l"/>
                <a:tab pos="2177388" algn="l"/>
                <a:tab pos="3006932" algn="l"/>
                <a:tab pos="3836475" algn="l"/>
                <a:tab pos="4666020" algn="l"/>
                <a:tab pos="5495564" algn="l"/>
                <a:tab pos="6325107" algn="l"/>
                <a:tab pos="7154651" algn="l"/>
                <a:tab pos="7984195" algn="l"/>
                <a:tab pos="8813738" algn="l"/>
              </a:tabLst>
            </a:pPr>
            <a:r>
              <a:rPr lang="en-US" sz="2400" dirty="0">
                <a:cs typeface="Times New Roman" pitchFamily="18"/>
              </a:rPr>
              <a:t>Lo! Men who surrender unto Allah, and women who surrender, and men who believe and women who believe, and men who obey and women who obey, and men who speak the truth and women who speak the truth …and men who are humble and women who are humble, and men who give alms and women who give alms, and men who fast and women who fast, and men who guard their modesty and women who guard (their modesty), and men who remember Allah and women who remember-Allah has prepared for them forgiveness and a vast reward. (Quran 33:35).</a:t>
            </a:r>
          </a:p>
          <a:p>
            <a:pPr>
              <a:lnSpc>
                <a:spcPct val="80000"/>
              </a:lnSpc>
              <a:tabLst>
                <a:tab pos="0" algn="l"/>
                <a:tab pos="518302" algn="l"/>
                <a:tab pos="1347844" algn="l"/>
                <a:tab pos="2177388" algn="l"/>
                <a:tab pos="3006932" algn="l"/>
                <a:tab pos="3836475" algn="l"/>
                <a:tab pos="4666020" algn="l"/>
                <a:tab pos="5495564" algn="l"/>
                <a:tab pos="6325107" algn="l"/>
                <a:tab pos="7154651" algn="l"/>
                <a:tab pos="7984195" algn="l"/>
                <a:tab pos="8813738" algn="l"/>
              </a:tabLst>
            </a:pPr>
            <a:endParaRPr lang="en-US" i="1" dirty="0">
              <a:latin typeface="Times New Roman" pitchFamily="18"/>
              <a:cs typeface="Times New Roman" pitchFamily="18"/>
            </a:endParaRPr>
          </a:p>
        </p:txBody>
      </p:sp>
    </p:spTree>
    <p:extLst>
      <p:ext uri="{BB962C8B-B14F-4D97-AF65-F5344CB8AC3E}">
        <p14:creationId xmlns:p14="http://schemas.microsoft.com/office/powerpoint/2010/main" val="414678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Spiritual Equity</a:t>
            </a:r>
          </a:p>
        </p:txBody>
      </p:sp>
      <p:sp>
        <p:nvSpPr>
          <p:cNvPr id="3" name="Text Placeholder 2"/>
          <p:cNvSpPr txBox="1">
            <a:spLocks noGrp="1"/>
          </p:cNvSpPr>
          <p:nvPr>
            <p:ph type="body" idx="4294967295"/>
          </p:nvPr>
        </p:nvSpPr>
        <p:spPr>
          <a:xfrm>
            <a:off x="609600" y="1524000"/>
            <a:ext cx="7924800" cy="4876800"/>
          </a:xfrm>
        </p:spPr>
        <p:txBody>
          <a:bodyPr/>
          <a:lstStyle/>
          <a:p>
            <a:pPr lvl="0">
              <a:buSzPct val="45000"/>
              <a:buFont typeface="StarSymbol"/>
              <a:buChar char="●"/>
            </a:pPr>
            <a:r>
              <a:rPr lang="en-US" dirty="0"/>
              <a:t>Qur'an addresses both men and women (not common in religious texts).</a:t>
            </a:r>
          </a:p>
          <a:p>
            <a:pPr lvl="0">
              <a:buSzPct val="45000"/>
              <a:buFont typeface="StarSymbol"/>
              <a:buChar char="●"/>
            </a:pPr>
            <a:r>
              <a:rPr lang="en-US" dirty="0"/>
              <a:t>The religious obligations of prayer, fasting, charity and pilgrimage are the same.</a:t>
            </a:r>
          </a:p>
          <a:p>
            <a:pPr lvl="0">
              <a:buSzPct val="45000"/>
              <a:buFont typeface="StarSymbol"/>
              <a:buChar char="●"/>
            </a:pPr>
            <a:r>
              <a:rPr lang="en-US" dirty="0"/>
              <a:t>The moral obligations are the same as well (righteousness, truthfulness, justice, chastity etc.)</a:t>
            </a:r>
          </a:p>
          <a:p>
            <a:pPr lvl="0">
              <a:buSzPct val="45000"/>
              <a:buFont typeface="StarSymbol"/>
              <a:buChar char="●"/>
            </a:pPr>
            <a:r>
              <a:rPr lang="en-US" dirty="0"/>
              <a:t>Paradise is attainable for women and men alike</a:t>
            </a:r>
          </a:p>
        </p:txBody>
      </p:sp>
    </p:spTree>
    <p:extLst>
      <p:ext uri="{BB962C8B-B14F-4D97-AF65-F5344CB8AC3E}">
        <p14:creationId xmlns:p14="http://schemas.microsoft.com/office/powerpoint/2010/main" val="50018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US" dirty="0"/>
              <a:t>Spiritual Equity</a:t>
            </a:r>
          </a:p>
        </p:txBody>
      </p:sp>
      <p:sp>
        <p:nvSpPr>
          <p:cNvPr id="3" name="Text Placeholder 2"/>
          <p:cNvSpPr txBox="1">
            <a:spLocks noGrp="1"/>
          </p:cNvSpPr>
          <p:nvPr>
            <p:ph type="body" idx="4294967295"/>
          </p:nvPr>
        </p:nvSpPr>
        <p:spPr>
          <a:xfrm>
            <a:off x="609600" y="1524000"/>
            <a:ext cx="7924800" cy="4876800"/>
          </a:xfrm>
        </p:spPr>
        <p:txBody>
          <a:bodyPr/>
          <a:lstStyle/>
          <a:p>
            <a:pPr>
              <a:buSzPct val="45000"/>
            </a:pPr>
            <a:r>
              <a:rPr lang="en-US" dirty="0"/>
              <a:t>Certainly has Allah heard the speech of the one who argues with you, [O Muhammad], concerning her husband and directs her complaint to Allah . And Allah hears your dialogue; indeed, Allah is Hearing and Seeing. (Quran 58:1)</a:t>
            </a:r>
          </a:p>
          <a:p>
            <a:pPr>
              <a:buSzPct val="45000"/>
            </a:pPr>
            <a:r>
              <a:rPr lang="en-US" dirty="0" err="1"/>
              <a:t>Khawlah</a:t>
            </a:r>
            <a:r>
              <a:rPr lang="en-US" dirty="0"/>
              <a:t> </a:t>
            </a:r>
            <a:r>
              <a:rPr lang="en-US" dirty="0" err="1"/>
              <a:t>bentu</a:t>
            </a:r>
            <a:r>
              <a:rPr lang="en-US" dirty="0"/>
              <a:t> </a:t>
            </a:r>
            <a:r>
              <a:rPr lang="en-US" dirty="0" err="1"/>
              <a:t>Thalabah</a:t>
            </a:r>
            <a:r>
              <a:rPr lang="en-US" dirty="0"/>
              <a:t> and Omar</a:t>
            </a:r>
          </a:p>
        </p:txBody>
      </p:sp>
    </p:spTree>
    <p:extLst>
      <p:ext uri="{BB962C8B-B14F-4D97-AF65-F5344CB8AC3E}">
        <p14:creationId xmlns:p14="http://schemas.microsoft.com/office/powerpoint/2010/main" val="1765008206"/>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710</TotalTime>
  <Words>1767</Words>
  <Application>Microsoft Office PowerPoint</Application>
  <PresentationFormat>On-screen Show (4:3)</PresentationFormat>
  <Paragraphs>173</Paragraphs>
  <Slides>32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Albany</vt:lpstr>
      <vt:lpstr>Arial</vt:lpstr>
      <vt:lpstr>Calibri</vt:lpstr>
      <vt:lpstr>Garamond</vt:lpstr>
      <vt:lpstr>StarSymbol</vt:lpstr>
      <vt:lpstr>Tahoma</vt:lpstr>
      <vt:lpstr>Times New Roman</vt:lpstr>
      <vt:lpstr>Wingdings</vt:lpstr>
      <vt:lpstr>Stream</vt:lpstr>
      <vt:lpstr>Women in Islam Level 1</vt:lpstr>
      <vt:lpstr>Topics</vt:lpstr>
      <vt:lpstr>Gender Equity</vt:lpstr>
      <vt:lpstr>Gender Equity</vt:lpstr>
      <vt:lpstr>PowerPoint Presentation</vt:lpstr>
      <vt:lpstr>Spiritual Equity</vt:lpstr>
      <vt:lpstr>Spiritual Equity </vt:lpstr>
      <vt:lpstr>Spiritual Equity</vt:lpstr>
      <vt:lpstr>Spiritual Equity</vt:lpstr>
      <vt:lpstr>Adam and Eve</vt:lpstr>
      <vt:lpstr>Social Equity</vt:lpstr>
      <vt:lpstr>Social Equity</vt:lpstr>
      <vt:lpstr>Social Equity </vt:lpstr>
      <vt:lpstr>Rights of Woman in Marriage</vt:lpstr>
      <vt:lpstr>Rights of Woman in Marriage</vt:lpstr>
      <vt:lpstr>The Social Aspect</vt:lpstr>
      <vt:lpstr>The Social Equity</vt:lpstr>
      <vt:lpstr>The Economic Equity</vt:lpstr>
      <vt:lpstr>The Political Aspect</vt:lpstr>
      <vt:lpstr>Dress Code &amp; Conduct</vt:lpstr>
      <vt:lpstr>What is hijab</vt:lpstr>
      <vt:lpstr>What is hijab</vt:lpstr>
      <vt:lpstr>What is hijab</vt:lpstr>
      <vt:lpstr>What is hijab</vt:lpstr>
      <vt:lpstr>Who wears hijab</vt:lpstr>
      <vt:lpstr>PowerPoint Presentation</vt:lpstr>
      <vt:lpstr>PowerPoint Presentation</vt:lpstr>
      <vt:lpstr>PowerPoint Presentation</vt:lpstr>
      <vt:lpstr>PowerPoint Presentation</vt:lpstr>
      <vt:lpstr>PowerPoint Presentation</vt:lpstr>
      <vt:lpstr>HIJAB FAQ's</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Islam</dc:title>
  <dc:creator>Mohammad Al-Bedaiwi</dc:creator>
  <cp:lastModifiedBy>Mohammad Al-Bedaiwi</cp:lastModifiedBy>
  <cp:revision>40</cp:revision>
  <dcterms:created xsi:type="dcterms:W3CDTF">2005-03-30T09:17:56Z</dcterms:created>
  <dcterms:modified xsi:type="dcterms:W3CDTF">2017-09-11T02:17:49Z</dcterms:modified>
</cp:coreProperties>
</file>